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57" r:id="rId4"/>
    <p:sldId id="258" r:id="rId5"/>
    <p:sldId id="260" r:id="rId6"/>
    <p:sldId id="264" r:id="rId7"/>
    <p:sldId id="262" r:id="rId8"/>
    <p:sldId id="261" r:id="rId9"/>
    <p:sldId id="265" r:id="rId10"/>
    <p:sldId id="266" r:id="rId11"/>
    <p:sldId id="267" r:id="rId12"/>
    <p:sldId id="268" r:id="rId13"/>
    <p:sldId id="269" r:id="rId14"/>
    <p:sldId id="411" r:id="rId15"/>
    <p:sldId id="410" r:id="rId16"/>
    <p:sldId id="412" r:id="rId17"/>
    <p:sldId id="421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2" r:id="rId27"/>
    <p:sldId id="431" r:id="rId28"/>
    <p:sldId id="434" r:id="rId29"/>
    <p:sldId id="43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磊 李" initials="磊李" lastIdx="1" clrIdx="0">
    <p:extLst>
      <p:ext uri="{19B8F6BF-5375-455C-9EA6-DF929625EA0E}">
        <p15:presenceInfo xmlns:p15="http://schemas.microsoft.com/office/powerpoint/2012/main" userId="6d20515bfaf834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7T22:09:14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3623 538 24575,'-10'-1'0,"-1"-1"0,0 0 0,0 0 0,1-1 0,-19-8 0,-16-4 0,-70-22 0,28 7 0,53 22 0,0 2 0,-63-5 0,39 6 0,-19-9 0,53 8 0,-43-4 0,36 9 0,17 1 0,-1-1 0,1-1 0,-1 0 0,-23-6 0,17 1 0,0 2 0,-1 1 0,0 1 0,-24-1 0,-92 5 0,58 1 0,-6-2 0,-220 10 0,162 16 0,93-15 0,-88 8 0,116-17 0,1 1 0,-26 7 0,-28 5 0,49-11-295,-43 13 1,1 0-54,1-7 348,36-6 0,-35 10 0,-75 19 937,4 0-937,37-10 0,73-18 0,-1 1 0,1 1 0,-45 19 0,-22 11 0,63-27 0,1 3 0,-34 17 0,47-18 0,2 0 0,-1 0 0,1 2 0,1 0 0,-18 23 0,-6 4 0,30-32 0,1 0 0,0 1 0,1 0 0,0 1 0,-9 19 0,-20 62 0,0-2 0,0-6 0,28-61 0,0-1 0,-9 44 0,1 1 0,10-43-96,-4 27-1,7-28-102,-11 36-1,5-22 173,1 1-1,2 0 1,-2 60 0,7-74 17,-3 252 10,5-164 0,-1-97-260,1-1 1,1 1-1,0 0 0,1 0 0,1-1 0,6 19 1,2-6-348,0 0 1,19 28 0,39 63 606,-45-78 165,-11-16 120,32 39 0,-7-18 100,77 70 0,-34-54-385,-61-45 73,1-1 1,28 16-1,11 6 523,1 2-1276,3-4 1,67 29-1,142 41-424,-263-101 1056,124 37-858,224 38 0,-344-76 537,33 6 369,5 2 0,64 4 0,59 2-1192,55 2 1197,124-8-1327,130-6-131,-306-6 1135,126-13 498,-284 13-165,327-34-491,118-36 476,-355 50 0,4 2-70,159-36 953,-156 24-511,-47 14 181,98-39-1,5-3 393,-74 28-536,-39 9-12,-1-2 0,-1-3 1,87-54-1,-79 41 730,-40 25-1028,-1-2 1,0 0 0,31-28 0,-30 20 601,-1-1 0,-1-2 1,37-54-1,-53 68-483,0-1 0,-1-1-1,0 0 1,-2 0 0,0 0 0,-1-1 0,0 1 0,-1-1 0,-1-1-1,1-21 1,-3-46-218,-14-139 0,7 196-104,-1 1-1,-1-1 1,-1 1-1,-17-36 1,4 11 15,14 32 50,0-4-147,-2 1 0,-1 0 0,-19-31 1,-24-35 185,-10-20 56,40 65-513,-32-43 0,4 14 259,22 29 118,-2 2 0,-46-49 0,4 10 80,9 9 0,-144-122-1227,186 173 1937,-179-141-2873,187 150 2151,-1 1-1,-31-16 1,3 2 12,38 21 0,-182-105 0,-48-4-1253,195 96 1253,-1 1 0,-73-16 0,9 3 0,104 28 0,-52-17 0,0 2 0,-2 3 0,-56-6 0,16 3 258,1 0-4,-25-1-255,73 9 12,-81-4-1,101 11 16,0-2 0,-38-8 1,-11-3-4,-57 7 1599,13 1-1238,94 4-4556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F33EE-856B-4E1F-AD6A-4FC075A0DD30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9A743-1446-40A2-9AFC-E954685BB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6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184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19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273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22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7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1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38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448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10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03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35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447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743-1446-40A2-9AFC-E954685BB7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3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94AFB-22B6-8E35-1266-B3532CD26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2907B3-D6A6-7A42-91D5-CD0C65CFF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EF90BA-5C8B-47C0-B564-0257DA68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FE2909-6D87-EB05-989E-7F6FB5C7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5A496-3278-9F51-F3FD-5B26E163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4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2EC3E-22FF-21A9-2B86-47C5A2FC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372040-3D3A-F5A9-CA86-3C53E31FE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8D164D-C058-8100-6D44-BF3DA29D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47A156-10B1-A5DD-E3F3-55E0ACC9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ABCEE5-6CEC-F520-34BC-A1C62C99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6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3FE7B2-9D01-1602-482E-4F9839EB4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0A37B4-8FD2-A05F-8157-5AC334BB1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4D6EC4-3614-B058-66AA-40709003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BBF31C-8C87-553B-9F80-88D93AA3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4E7AA7-CA83-EED8-8AFC-99034E56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89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04192-865A-B2AC-2CED-490C6DF9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B09521-B0FA-A32A-1BF2-681F991EF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7BC9E-70F8-0087-AEFF-02B4D447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AC26C-36D1-7E7A-C9AF-5425EC8D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AECDD3-0680-432C-3C22-4B03BCD4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18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662FB-7369-9043-6597-3E5F3469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C537BC-0595-AC25-7861-AB400B76A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FFA2C-9414-1127-0B83-1091CF10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E8633-B38B-D547-710A-35D17C3D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94D4D0-A41A-A3AC-CBFE-F412B947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5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9694F-1073-4C65-01A2-10D2A219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1651E7-5545-1017-1DE8-163AA6F89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D398-D7FB-10D4-369C-15B5AD68A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5F2FE3-F29E-8090-60DD-95787575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EE4D75-2DFE-0D51-FC2C-B0D7324B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5C139B-8920-5531-1323-337980C2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5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7CFBB-8C63-C166-D773-245DBBD4D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C8FFC0-A7D4-FBC2-DCA8-9139C208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840DA7-7BAF-9843-F63A-27E70FF9A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C4ADC2-EBF7-97FB-5FDC-7AA0D2B9D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53467E-D183-2056-E3BF-6BB34A708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B2F795-7636-DF77-EB12-98A31C0DB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FF3ABB-3992-9BDB-7293-0FE0FB14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C314F1-83A4-E6E2-7E0D-13E5537B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2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6C35E-62DF-553F-82FE-1DBC934C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4C033E-831C-E60A-0D6A-D92F8344C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5C7AE2-891B-9841-0B9D-843AC184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117515-D70B-6DB1-84DD-91A40DC0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51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F522AD-619E-CC49-5193-14807C2B9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EA3084-29AF-334B-19F6-9342492F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38EAF7-84D5-20F0-7E19-AF03A1C7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90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EFA47-4169-BA02-35FB-EC245650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4C72E4-ABDF-1920-C9D7-087010413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35FE9E-6C8C-F3AF-014A-02FB2DF9C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CE5322-757C-8A42-21B3-24EBDF95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BAFC6A-161A-1967-F8FE-0DCBD80DC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5A9264-96B2-4A8F-4504-617D2654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2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24306-B0F6-E126-045B-EBBA4664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FAB3F7-066E-2732-5679-9026A8D5A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D99C5A-DB69-9B8C-1BAA-22C3E5244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515014-44E8-A935-AFA4-D09AAEFC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E74AE3-CA98-3FA2-B586-A13F72C2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7B559B-DCE0-0EAA-2A4D-076FD1CA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06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4DAFCE-946B-3B7C-354F-1D099DF4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827C97-A1B3-98D8-E711-B9807A2C0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BB4A09-0265-F04F-414B-7666FDE2B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6CEF3-BC30-48DB-9812-29D2DF055EB1}" type="datetimeFigureOut">
              <a:rPr lang="zh-CN" altLang="en-US" smtClean="0"/>
              <a:t>2023/10/28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F60FFF-DE91-728F-DDE3-B33526B1C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E9BEC6-5D4E-DA46-8075-21B4D9E09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DE308-66C8-4EEE-9321-5C35714E8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50.jpe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5.png"/><Relationship Id="rId5" Type="http://schemas.openxmlformats.org/officeDocument/2006/relationships/customXml" Target="../ink/ink1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B8AFCD1-73A7-BFFE-CCEC-FC03F0C0CA9F}"/>
              </a:ext>
            </a:extLst>
          </p:cNvPr>
          <p:cNvSpPr txBox="1"/>
          <p:nvPr/>
        </p:nvSpPr>
        <p:spPr>
          <a:xfrm>
            <a:off x="1350169" y="985837"/>
            <a:ext cx="9886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坐标转换与相机模型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B0890C-36EB-3676-D894-C30FEF98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97" y="3291359"/>
            <a:ext cx="4870700" cy="30418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6C0BFC-B61F-AA17-9788-F47250EEB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341" y="3291359"/>
            <a:ext cx="1193007" cy="1042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3B1036-DEF9-084E-B003-478C2831A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889" y="3291359"/>
            <a:ext cx="1089990" cy="1042600"/>
          </a:xfrm>
          <a:prstGeom prst="rect">
            <a:avLst/>
          </a:prstGeom>
        </p:spPr>
      </p:pic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A693B840-D14A-EAF9-CB42-AEBE36883B76}"/>
              </a:ext>
            </a:extLst>
          </p:cNvPr>
          <p:cNvSpPr/>
          <p:nvPr/>
        </p:nvSpPr>
        <p:spPr>
          <a:xfrm>
            <a:off x="7124884" y="3893889"/>
            <a:ext cx="2486025" cy="1271587"/>
          </a:xfrm>
          <a:prstGeom prst="wedgeEllipseCallout">
            <a:avLst>
              <a:gd name="adj1" fmla="val -73419"/>
              <a:gd name="adj2" fmla="val 248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从未如此美妙的培训</a:t>
            </a:r>
          </a:p>
        </p:txBody>
      </p:sp>
    </p:spTree>
    <p:extLst>
      <p:ext uri="{BB962C8B-B14F-4D97-AF65-F5344CB8AC3E}">
        <p14:creationId xmlns:p14="http://schemas.microsoft.com/office/powerpoint/2010/main" val="6425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旋转矩阵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1639886"/>
            <a:ext cx="11242788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有没有什么办法能一次性描述所有轴的旋转变换呢？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8BE06E-24FF-45CB-4A62-1FB0751CF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62" y="2435988"/>
            <a:ext cx="1838325" cy="1885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DE421B-3B0D-E678-4055-FCAE311B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0352" y="2342687"/>
            <a:ext cx="7141464" cy="3958503"/>
          </a:xfrm>
          <a:prstGeom prst="rect">
            <a:avLst/>
          </a:prstGeom>
        </p:spPr>
      </p:pic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D4C1D332-E243-8F6B-5EE8-2EA485182C6C}"/>
              </a:ext>
            </a:extLst>
          </p:cNvPr>
          <p:cNvSpPr/>
          <p:nvPr/>
        </p:nvSpPr>
        <p:spPr>
          <a:xfrm>
            <a:off x="8122824" y="1858443"/>
            <a:ext cx="2330196" cy="1008633"/>
          </a:xfrm>
          <a:prstGeom prst="wedgeEllipseCallout">
            <a:avLst>
              <a:gd name="adj1" fmla="val -47594"/>
              <a:gd name="adj2" fmla="val 570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寄，看不懂了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91AF0EA-CE8C-C2D3-EC72-A56DF7E0B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28" y="4897987"/>
            <a:ext cx="2032000" cy="1536700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A46B196B-A140-0B59-FF29-087D1A8AF9C0}"/>
              </a:ext>
            </a:extLst>
          </p:cNvPr>
          <p:cNvSpPr/>
          <p:nvPr/>
        </p:nvSpPr>
        <p:spPr>
          <a:xfrm>
            <a:off x="8577072" y="4271622"/>
            <a:ext cx="3614928" cy="1536699"/>
          </a:xfrm>
          <a:prstGeom prst="wedgeEllipseCallout">
            <a:avLst>
              <a:gd name="adj1" fmla="val -52668"/>
              <a:gd name="adj2" fmla="val 3438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只用知道旋转矩阵用</a:t>
            </a:r>
            <a:r>
              <a:rPr lang="zh-CN" altLang="en-US" dirty="0">
                <a:solidFill>
                  <a:srgbClr val="FF0000"/>
                </a:solidFill>
              </a:rPr>
              <a:t>九个值</a:t>
            </a:r>
            <a:r>
              <a:rPr lang="zh-CN" altLang="en-US" dirty="0"/>
              <a:t>描述了</a:t>
            </a:r>
            <a:r>
              <a:rPr lang="zh-CN" altLang="en-US" dirty="0">
                <a:solidFill>
                  <a:srgbClr val="FF0000"/>
                </a:solidFill>
              </a:rPr>
              <a:t>三个自由度</a:t>
            </a:r>
            <a:r>
              <a:rPr lang="zh-CN" altLang="en-US" dirty="0"/>
              <a:t>，是“冗余”的，而欧拉角是“紧凑”的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980100D-3B5A-F6C8-BD1B-F2F526197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928" y="408885"/>
            <a:ext cx="2069504" cy="9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平移矩阵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1639886"/>
            <a:ext cx="11242788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平移矩阵就很好理解了，用三个值描述变换时沿着三个轴平移的距离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4F161E-C0F2-DB94-0DAD-E422AF3D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51" y="120768"/>
            <a:ext cx="628682" cy="14796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9A70F3-EA34-A086-B3A0-6B524E371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0" y="2331438"/>
            <a:ext cx="6954204" cy="44057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8C7CBA-6C36-29B1-EE4C-3C4B0CA79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16" y="3044433"/>
            <a:ext cx="1905000" cy="1905000"/>
          </a:xfrm>
          <a:prstGeom prst="rect">
            <a:avLst/>
          </a:prstGeom>
        </p:spPr>
      </p:pic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4A673F6E-720D-E76C-0540-AF9A08516FAC}"/>
              </a:ext>
            </a:extLst>
          </p:cNvPr>
          <p:cNvSpPr/>
          <p:nvPr/>
        </p:nvSpPr>
        <p:spPr>
          <a:xfrm>
            <a:off x="9235440" y="2423160"/>
            <a:ext cx="1591056" cy="1133856"/>
          </a:xfrm>
          <a:prstGeom prst="wedgeEllipseCallout">
            <a:avLst>
              <a:gd name="adj1" fmla="val -42097"/>
              <a:gd name="adj2" fmla="val 641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我弟都会</a:t>
            </a:r>
          </a:p>
        </p:txBody>
      </p:sp>
    </p:spTree>
    <p:extLst>
      <p:ext uri="{BB962C8B-B14F-4D97-AF65-F5344CB8AC3E}">
        <p14:creationId xmlns:p14="http://schemas.microsoft.com/office/powerpoint/2010/main" val="1034599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变换矩阵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1639886"/>
            <a:ext cx="11242788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一次完整的坐标系转换包括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66F35F-AD1C-5F3C-1FB7-4B3D1EBF5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9" y="2091298"/>
            <a:ext cx="3760544" cy="1455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1C9D9A-59F9-1B78-80FE-8189318B4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7156"/>
            <a:ext cx="4606557" cy="1682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EF7E8F-DB71-AE17-EFFF-3FA484B0F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9" y="4589661"/>
            <a:ext cx="5516970" cy="2246194"/>
          </a:xfrm>
          <a:prstGeom prst="rect">
            <a:avLst/>
          </a:prstGeom>
        </p:spPr>
      </p:pic>
      <p:sp>
        <p:nvSpPr>
          <p:cNvPr id="12" name="箭头: 左弧形 11">
            <a:extLst>
              <a:ext uri="{FF2B5EF4-FFF2-40B4-BE49-F238E27FC236}">
                <a16:creationId xmlns:a16="http://schemas.microsoft.com/office/drawing/2014/main" id="{3E156C5D-DA94-F763-ABD6-A49113E1CCF7}"/>
              </a:ext>
            </a:extLst>
          </p:cNvPr>
          <p:cNvSpPr/>
          <p:nvPr/>
        </p:nvSpPr>
        <p:spPr>
          <a:xfrm>
            <a:off x="155448" y="2965449"/>
            <a:ext cx="484632" cy="103295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箭头: 左弧形 13">
            <a:extLst>
              <a:ext uri="{FF2B5EF4-FFF2-40B4-BE49-F238E27FC236}">
                <a16:creationId xmlns:a16="http://schemas.microsoft.com/office/drawing/2014/main" id="{85549092-F732-7E10-0B71-32472FB51BCD}"/>
              </a:ext>
            </a:extLst>
          </p:cNvPr>
          <p:cNvSpPr/>
          <p:nvPr/>
        </p:nvSpPr>
        <p:spPr>
          <a:xfrm>
            <a:off x="89489" y="4420099"/>
            <a:ext cx="484632" cy="965717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5AB6CEA8-292F-3034-FC5F-CE2F618E826D}"/>
              </a:ext>
            </a:extLst>
          </p:cNvPr>
          <p:cNvSpPr/>
          <p:nvPr/>
        </p:nvSpPr>
        <p:spPr>
          <a:xfrm>
            <a:off x="5247862" y="3508738"/>
            <a:ext cx="1086540" cy="1024128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4D1B035-C3FE-1C1F-1855-9C5FBB6EC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988" y="2151507"/>
            <a:ext cx="4270687" cy="17609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FA80E07-27C3-7294-FF15-273C0443C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084" y="3518262"/>
            <a:ext cx="3043916" cy="153014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0FCF83-7D01-3D20-7411-F13E1F46D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781" y="5029490"/>
            <a:ext cx="3452958" cy="14756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7F46AED-6AEF-0F1E-B967-ABB106DBC5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3256" y="4024840"/>
            <a:ext cx="239786" cy="50802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CCA339C-1A8C-3800-FF23-7C60EAAF7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6532" y="164999"/>
            <a:ext cx="2827870" cy="13255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2D69239-6D2C-0857-9FA6-A87B347C3B49}"/>
              </a:ext>
            </a:extLst>
          </p:cNvPr>
          <p:cNvSpPr txBox="1"/>
          <p:nvPr/>
        </p:nvSpPr>
        <p:spPr>
          <a:xfrm>
            <a:off x="7736467" y="4139040"/>
            <a:ext cx="23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FEF09EE-894E-C195-6BF9-8289E7E98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4134" y="2544034"/>
            <a:ext cx="380901" cy="50039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3A0D518-E71E-6CD8-DA90-A1AFF9F82B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8511" y="3582646"/>
            <a:ext cx="323867" cy="425472"/>
          </a:xfrm>
          <a:prstGeom prst="rect">
            <a:avLst/>
          </a:prstGeom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B7AECDB-07F0-850E-112D-18EE8CE1333B}"/>
              </a:ext>
            </a:extLst>
          </p:cNvPr>
          <p:cNvCxnSpPr>
            <a:cxnSpLocks/>
          </p:cNvCxnSpPr>
          <p:nvPr/>
        </p:nvCxnSpPr>
        <p:spPr>
          <a:xfrm flipH="1">
            <a:off x="1947672" y="2091298"/>
            <a:ext cx="2825496" cy="53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A5FA24A-3679-AE67-4A85-ED339BC46E57}"/>
              </a:ext>
            </a:extLst>
          </p:cNvPr>
          <p:cNvCxnSpPr/>
          <p:nvPr/>
        </p:nvCxnSpPr>
        <p:spPr>
          <a:xfrm flipH="1">
            <a:off x="3364992" y="2151507"/>
            <a:ext cx="2459736" cy="628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75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小结（喝口水）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2216036"/>
            <a:ext cx="11242788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怎样表示一次坐标转换？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FD3E5-CE3A-7211-942D-A8ACB7D4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6" y="3690429"/>
            <a:ext cx="1885950" cy="1838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38B7F5-D9E4-9C1E-BEF0-D203D9850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4" y="3690429"/>
            <a:ext cx="1885950" cy="1838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10E409-C67A-E73E-C7AB-1A3E8075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42" y="3690429"/>
            <a:ext cx="1885950" cy="1838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8FCBC5-3553-37F4-5D71-9A3EF5D9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9" y="3682489"/>
            <a:ext cx="1885950" cy="18383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C539C72-E5C8-D858-9C85-30E3FF2D3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13" y="3682488"/>
            <a:ext cx="1885950" cy="1838325"/>
          </a:xfrm>
          <a:prstGeom prst="rect">
            <a:avLst/>
          </a:prstGeom>
        </p:spPr>
      </p:pic>
      <p:pic>
        <p:nvPicPr>
          <p:cNvPr id="3074" name="Picture 2" descr="pdd打脸动态图,pdd反向抽烟动态图,祝福语动态图(第11页)_大山谷图库">
            <a:extLst>
              <a:ext uri="{FF2B5EF4-FFF2-40B4-BE49-F238E27FC236}">
                <a16:creationId xmlns:a16="http://schemas.microsoft.com/office/drawing/2014/main" id="{37CA7F33-4A4D-C8EC-BF7C-F49D0FB8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25" y="161991"/>
            <a:ext cx="2018375" cy="152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8415986-0498-381E-0223-EABB9369274A}"/>
              </a:ext>
            </a:extLst>
          </p:cNvPr>
          <p:cNvSpPr txBox="1"/>
          <p:nvPr/>
        </p:nvSpPr>
        <p:spPr>
          <a:xfrm>
            <a:off x="968665" y="5678788"/>
            <a:ext cx="1050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听众</a:t>
            </a:r>
            <a:r>
              <a:rPr lang="en-US" altLang="zh-CN" dirty="0"/>
              <a:t>1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2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3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4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5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79752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相机模型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68465E-E1B6-25F0-BFB8-A079C256A48A}"/>
              </a:ext>
            </a:extLst>
          </p:cNvPr>
          <p:cNvSpPr txBox="1"/>
          <p:nvPr/>
        </p:nvSpPr>
        <p:spPr>
          <a:xfrm>
            <a:off x="230075" y="1381390"/>
            <a:ext cx="711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什么是相机模型？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7A5792-82BA-D97B-6604-59FCCFAC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9" y="1923544"/>
            <a:ext cx="7478013" cy="4873752"/>
          </a:xfrm>
          <a:prstGeom prst="rect">
            <a:avLst/>
          </a:prstGeom>
        </p:spPr>
      </p:pic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D4D88E12-6E89-322D-8160-2FBA455B547B}"/>
              </a:ext>
            </a:extLst>
          </p:cNvPr>
          <p:cNvSpPr/>
          <p:nvPr/>
        </p:nvSpPr>
        <p:spPr>
          <a:xfrm>
            <a:off x="3788774" y="728798"/>
            <a:ext cx="3438144" cy="1664208"/>
          </a:xfrm>
          <a:prstGeom prst="wedgeEllipseCallout">
            <a:avLst>
              <a:gd name="adj1" fmla="val -41172"/>
              <a:gd name="adj2" fmla="val 614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我是老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pic>
        <p:nvPicPr>
          <p:cNvPr id="9218" name="Picture 2" descr="永雏塔菲动图 的图像结果">
            <a:extLst>
              <a:ext uri="{FF2B5EF4-FFF2-40B4-BE49-F238E27FC236}">
                <a16:creationId xmlns:a16="http://schemas.microsoft.com/office/drawing/2014/main" id="{A73397CA-FF78-28B2-9BB0-AEE62114D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69" y="2777054"/>
            <a:ext cx="22098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FD47EEC3-A23A-128A-DC17-5EF5BCFA0965}"/>
              </a:ext>
            </a:extLst>
          </p:cNvPr>
          <p:cNvSpPr/>
          <p:nvPr/>
        </p:nvSpPr>
        <p:spPr>
          <a:xfrm>
            <a:off x="9587491" y="1643000"/>
            <a:ext cx="2396252" cy="1213430"/>
          </a:xfrm>
          <a:prstGeom prst="wedgeEllipseCallo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r>
              <a:rPr lang="zh-CN" altLang="en-US" dirty="0"/>
              <a:t>站关注耙耙柑种植者谢谢喵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279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 descr="4E71CDF42F721187C9067B1C497E2A5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30" y="2327520"/>
            <a:ext cx="3234055" cy="3268345"/>
          </a:xfrm>
          <a:prstGeom prst="rect">
            <a:avLst/>
          </a:prstGeom>
          <a:effectLst>
            <a:outerShdw blurRad="50800" dist="63500" dir="5400000" algn="ctr" rotWithShape="0">
              <a:schemeClr val="tx1">
                <a:alpha val="100000"/>
              </a:scheme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065" y="3307325"/>
            <a:ext cx="1941195" cy="20453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30935" y="6223880"/>
            <a:ext cx="169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佩奇（实体）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18305" y="6223880"/>
            <a:ext cx="144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透镜（聚光）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528445" y="3112380"/>
            <a:ext cx="5323840" cy="1871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1818640" y="4033130"/>
            <a:ext cx="5127625" cy="703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560" y="3793100"/>
            <a:ext cx="1955800" cy="1441450"/>
          </a:xfrm>
          <a:prstGeom prst="rect">
            <a:avLst/>
          </a:prstGeom>
          <a:scene3d>
            <a:camera prst="perspectiveContrastingLeftFacing">
              <a:rot lat="624000" lon="3000000" rev="21384000"/>
            </a:camera>
            <a:lightRig rig="threePt" dir="t"/>
          </a:scene3d>
        </p:spPr>
      </p:pic>
      <p:sp>
        <p:nvSpPr>
          <p:cNvPr id="21" name="文本框 20"/>
          <p:cNvSpPr txBox="1"/>
          <p:nvPr/>
        </p:nvSpPr>
        <p:spPr>
          <a:xfrm>
            <a:off x="6526530" y="6223880"/>
            <a:ext cx="2480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传感器（收集信号）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0075" y="1381390"/>
            <a:ext cx="711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普通相机可以用针孔相机模型很好地近似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1539875" y="3081265"/>
            <a:ext cx="3228975" cy="426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666615" y="3489570"/>
            <a:ext cx="2134235" cy="1391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827530" y="4742425"/>
            <a:ext cx="2820670" cy="3244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4620260" y="4064880"/>
            <a:ext cx="2319655" cy="1094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箭头 28"/>
          <p:cNvSpPr/>
          <p:nvPr/>
        </p:nvSpPr>
        <p:spPr>
          <a:xfrm>
            <a:off x="8776970" y="4334755"/>
            <a:ext cx="807085" cy="473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836660" y="4881490"/>
            <a:ext cx="687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信号转换</a:t>
            </a:r>
          </a:p>
        </p:txBody>
      </p:sp>
      <p:pic>
        <p:nvPicPr>
          <p:cNvPr id="32" name="图片 31" descr="4E71CDF42F721187C9067B1C497E2A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140" y="3507985"/>
            <a:ext cx="1821180" cy="208788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0094595" y="6223880"/>
            <a:ext cx="1095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佩奇</a:t>
            </a:r>
            <a:r>
              <a:rPr lang="en-US" altLang="zh-CN"/>
              <a:t>.jpg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8EFE6DF-F83E-8E34-1F75-2F1D24B3DDAC}"/>
              </a:ext>
            </a:extLst>
          </p:cNvPr>
          <p:cNvSpPr txBox="1">
            <a:spLocks/>
          </p:cNvSpPr>
          <p:nvPr/>
        </p:nvSpPr>
        <p:spPr>
          <a:xfrm>
            <a:off x="230075" y="235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针孔相机模型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72" y="2729829"/>
            <a:ext cx="6289230" cy="351263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152" y="1404266"/>
            <a:ext cx="104222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相机的几何模型，用来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反映实物信息到图像信息之间的映射关系</a:t>
            </a: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为了描述这种映射关系，我们需要在多个重要位置上建立坐标系：</a:t>
            </a:r>
          </a:p>
          <a:p>
            <a:endParaRPr lang="zh-CN" altLang="en-US" sz="2400" b="1" dirty="0">
              <a:solidFill>
                <a:srgbClr val="0070C0"/>
              </a:solidFill>
            </a:endParaRPr>
          </a:p>
          <a:p>
            <a:r>
              <a:rPr lang="zh-CN" altLang="en-US" sz="2400" b="1" dirty="0"/>
              <a:t>   ①世界坐标系</a:t>
            </a:r>
          </a:p>
          <a:p>
            <a:endParaRPr lang="zh-CN" altLang="en-US" sz="2400" b="1" dirty="0"/>
          </a:p>
          <a:p>
            <a:endParaRPr lang="zh-CN" altLang="en-US" sz="2400" b="1" dirty="0"/>
          </a:p>
          <a:p>
            <a:r>
              <a:rPr lang="zh-CN" altLang="en-US" sz="2400" b="1" dirty="0"/>
              <a:t>   ②相机坐标系</a:t>
            </a:r>
          </a:p>
          <a:p>
            <a:endParaRPr lang="zh-CN" altLang="en-US" sz="2400" b="1" dirty="0"/>
          </a:p>
          <a:p>
            <a:endParaRPr lang="zh-CN" altLang="en-US" sz="2400" b="1" dirty="0"/>
          </a:p>
          <a:p>
            <a:r>
              <a:rPr lang="zh-CN" altLang="en-US" sz="2400" b="1" dirty="0"/>
              <a:t>   ③图像成像坐标系</a:t>
            </a:r>
          </a:p>
          <a:p>
            <a:endParaRPr lang="zh-CN" altLang="en-US" sz="2400" b="1" dirty="0"/>
          </a:p>
          <a:p>
            <a:endParaRPr lang="zh-CN" altLang="en-US" sz="2400" b="1" dirty="0"/>
          </a:p>
          <a:p>
            <a:r>
              <a:rPr lang="zh-CN" altLang="en-US" sz="2400" b="1" dirty="0"/>
              <a:t>   ④图像像素坐标系</a:t>
            </a:r>
          </a:p>
        </p:txBody>
      </p:sp>
      <p:pic>
        <p:nvPicPr>
          <p:cNvPr id="21" name="内容占位符 20" descr="4E71CDF42F721187C9067B1C497E2A5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58060" y="2695928"/>
            <a:ext cx="821690" cy="831215"/>
          </a:xfrm>
          <a:prstGeom prst="rect">
            <a:avLst/>
          </a:prstGeom>
          <a:effectLst>
            <a:outerShdw blurRad="50800" dist="63500" dir="5400000" algn="ctr" rotWithShape="0">
              <a:schemeClr val="tx1">
                <a:alpha val="100000"/>
              </a:schemeClr>
            </a:outerShdw>
          </a:effectLst>
          <a:scene3d>
            <a:camera prst="perspectiveContrastingLeftFacing"/>
            <a:lightRig rig="threePt" dir="t"/>
          </a:scene3d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255" y="3798570"/>
            <a:ext cx="779145" cy="8210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7652" y="4915852"/>
            <a:ext cx="989965" cy="730250"/>
          </a:xfrm>
          <a:prstGeom prst="rect">
            <a:avLst/>
          </a:prstGeom>
          <a:scene3d>
            <a:camera prst="perspectiveContrastingLeftFacing">
              <a:rot lat="624000" lon="3000000" rev="21384000"/>
            </a:camera>
            <a:lightRig rig="threePt" dir="t"/>
          </a:scene3d>
        </p:spPr>
      </p:pic>
      <p:sp>
        <p:nvSpPr>
          <p:cNvPr id="24" name="文本框 23"/>
          <p:cNvSpPr txBox="1"/>
          <p:nvPr/>
        </p:nvSpPr>
        <p:spPr>
          <a:xfrm>
            <a:off x="2372995" y="3251553"/>
            <a:ext cx="929640" cy="275590"/>
          </a:xfrm>
          <a:prstGeom prst="rect">
            <a:avLst/>
          </a:prstGeom>
          <a:noFill/>
          <a:effectLst>
            <a:outerShdw blurRad="50800" dist="50800" dir="1800000" algn="ctr" rotWithShape="0">
              <a:schemeClr val="tx2">
                <a:alpha val="43000"/>
              </a:schemeClr>
            </a:outerShdw>
          </a:effectLst>
          <a:scene3d>
            <a:camera prst="perspectiveContrastingLeftFacing">
              <a:rot lat="624000" lon="1800000" rev="21384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/>
              <a:t>实体</a:t>
            </a:r>
          </a:p>
        </p:txBody>
      </p:sp>
      <p:pic>
        <p:nvPicPr>
          <p:cNvPr id="32" name="图片 31" descr="4E71CDF42F721187C9067B1C497E2A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876" y="5945151"/>
            <a:ext cx="668020" cy="7664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082481" y="6436006"/>
            <a:ext cx="6972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jpg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AAC81C2-DB33-23D6-D36F-A5D23B9C3FF9}"/>
              </a:ext>
            </a:extLst>
          </p:cNvPr>
          <p:cNvSpPr txBox="1">
            <a:spLocks/>
          </p:cNvSpPr>
          <p:nvPr/>
        </p:nvSpPr>
        <p:spPr>
          <a:xfrm>
            <a:off x="230075" y="235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相机模型中的坐标系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296" y="4375752"/>
            <a:ext cx="579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第一步：世界坐标系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相机坐标系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96000" y="4375752"/>
            <a:ext cx="556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第二步：相机坐标系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像素坐标系</a:t>
            </a:r>
          </a:p>
        </p:txBody>
      </p:sp>
      <p:sp>
        <p:nvSpPr>
          <p:cNvPr id="13" name="环形箭头 12"/>
          <p:cNvSpPr/>
          <p:nvPr/>
        </p:nvSpPr>
        <p:spPr>
          <a:xfrm>
            <a:off x="2389932" y="2195070"/>
            <a:ext cx="1229868" cy="1362710"/>
          </a:xfrm>
          <a:prstGeom prst="circularArrow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环形箭头 11"/>
          <p:cNvSpPr/>
          <p:nvPr/>
        </p:nvSpPr>
        <p:spPr>
          <a:xfrm>
            <a:off x="5751939" y="2250440"/>
            <a:ext cx="1258316" cy="1362710"/>
          </a:xfrm>
          <a:prstGeom prst="circularArrow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内容占位符 7" descr="4E71CDF42F721187C9067B1C497E2A5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075" y="1838835"/>
            <a:ext cx="2064385" cy="2087245"/>
          </a:xfrm>
          <a:prstGeom prst="rect">
            <a:avLst/>
          </a:prstGeom>
          <a:effectLst>
            <a:outerShdw blurRad="50800" dist="63500" dir="5400000" algn="ctr" rotWithShape="0">
              <a:schemeClr val="tx1">
                <a:alpha val="100000"/>
              </a:schemeClr>
            </a:outerShdw>
          </a:effectLst>
          <a:scene3d>
            <a:camera prst="perspectiveContrastingLeftFacing"/>
            <a:lightRig rig="threePt" dir="t"/>
          </a:scene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72" y="1853757"/>
            <a:ext cx="1941195" cy="2045335"/>
          </a:xfrm>
          <a:prstGeom prst="rect">
            <a:avLst/>
          </a:prstGeom>
        </p:spPr>
      </p:pic>
      <p:pic>
        <p:nvPicPr>
          <p:cNvPr id="32" name="图片 31" descr="4E71CDF42F721187C9067B1C497E2A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421" y="2013712"/>
            <a:ext cx="1821180" cy="20878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33802" y="3429000"/>
            <a:ext cx="1310005" cy="368300"/>
          </a:xfrm>
          <a:prstGeom prst="rect">
            <a:avLst/>
          </a:prstGeom>
          <a:noFill/>
          <a:effectLst>
            <a:outerShdw blurRad="50800" dist="50800" dir="1800000" algn="ctr" rotWithShape="0">
              <a:schemeClr val="tx2">
                <a:alpha val="43000"/>
              </a:schemeClr>
            </a:outerShdw>
          </a:effectLst>
          <a:scene3d>
            <a:camera prst="perspectiveContrastingLeftFacing">
              <a:rot lat="624000" lon="1800000" rev="21384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dirty="0"/>
              <a:t>实体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648905" y="3585212"/>
            <a:ext cx="69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jpg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8EC8075-C137-A313-2500-4E428148F0FC}"/>
              </a:ext>
            </a:extLst>
          </p:cNvPr>
          <p:cNvSpPr txBox="1">
            <a:spLocks/>
          </p:cNvSpPr>
          <p:nvPr/>
        </p:nvSpPr>
        <p:spPr>
          <a:xfrm>
            <a:off x="230075" y="235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成像过程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F7F7EA-7F2B-00C6-D590-A595C84D5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044" y="2155699"/>
            <a:ext cx="1955800" cy="1441450"/>
          </a:xfrm>
          <a:prstGeom prst="rect">
            <a:avLst/>
          </a:prstGeom>
          <a:scene3d>
            <a:camera prst="perspectiveContrastingLeftFacing">
              <a:rot lat="624000" lon="3000000" rev="21384000"/>
            </a:camera>
            <a:lightRig rig="threePt" dir="t"/>
          </a:scene3d>
        </p:spPr>
      </p:pic>
      <p:sp>
        <p:nvSpPr>
          <p:cNvPr id="15" name="环形箭头 11">
            <a:extLst>
              <a:ext uri="{FF2B5EF4-FFF2-40B4-BE49-F238E27FC236}">
                <a16:creationId xmlns:a16="http://schemas.microsoft.com/office/drawing/2014/main" id="{9FCC970F-B578-8F62-5263-6CDD0279B11B}"/>
              </a:ext>
            </a:extLst>
          </p:cNvPr>
          <p:cNvSpPr/>
          <p:nvPr/>
        </p:nvSpPr>
        <p:spPr>
          <a:xfrm>
            <a:off x="8599633" y="2234439"/>
            <a:ext cx="1258316" cy="1362710"/>
          </a:xfrm>
          <a:prstGeom prst="circularArrow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0A726-DE19-AE34-057D-40ED5B014E58}"/>
              </a:ext>
            </a:extLst>
          </p:cNvPr>
          <p:cNvSpPr txBox="1"/>
          <p:nvPr/>
        </p:nvSpPr>
        <p:spPr>
          <a:xfrm>
            <a:off x="85246" y="5266944"/>
            <a:ext cx="11188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第一步与实物和相机的相对姿态有关，而第二步只与相机本身的参数有关，描述第二步过程的参数被称为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相机内参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，相机内参由内参矩阵和畸变参数矩阵共同表示</a:t>
            </a:r>
            <a:endParaRPr lang="zh-CN" altLang="en-US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8EC8075-C137-A313-2500-4E428148F0FC}"/>
              </a:ext>
            </a:extLst>
          </p:cNvPr>
          <p:cNvSpPr txBox="1">
            <a:spLocks/>
          </p:cNvSpPr>
          <p:nvPr/>
        </p:nvSpPr>
        <p:spPr>
          <a:xfrm>
            <a:off x="230075" y="235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内参矩阵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B8102B-0960-C7D5-9AEB-54AF8316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0" y="2179771"/>
            <a:ext cx="3389031" cy="1706613"/>
          </a:xfrm>
          <a:prstGeom prst="rect">
            <a:avLst/>
          </a:prstGeom>
        </p:spPr>
      </p:pic>
      <p:pic>
        <p:nvPicPr>
          <p:cNvPr id="3" name="图片 2" descr="4E71CDF42F721187C9067B1C497E2A56">
            <a:extLst>
              <a:ext uri="{FF2B5EF4-FFF2-40B4-BE49-F238E27FC236}">
                <a16:creationId xmlns:a16="http://schemas.microsoft.com/office/drawing/2014/main" id="{C0C4C2AD-95F2-EE36-9EB6-08B07A9F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06" y="3965617"/>
            <a:ext cx="1821180" cy="20878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A0DB40-C8E1-FFF1-18D4-1810724CC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301" y="4613317"/>
            <a:ext cx="2571750" cy="18669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6F27B21-9B41-8AC5-0A10-5B6F83EE3524}"/>
              </a:ext>
            </a:extLst>
          </p:cNvPr>
          <p:cNvCxnSpPr/>
          <p:nvPr/>
        </p:nvCxnSpPr>
        <p:spPr>
          <a:xfrm>
            <a:off x="3266681" y="5502317"/>
            <a:ext cx="1888490" cy="1460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A8987BB-79F4-1533-7F23-A9FE5EEA3D0D}"/>
              </a:ext>
            </a:extLst>
          </p:cNvPr>
          <p:cNvCxnSpPr/>
          <p:nvPr/>
        </p:nvCxnSpPr>
        <p:spPr>
          <a:xfrm>
            <a:off x="3274301" y="5516922"/>
            <a:ext cx="1646555" cy="8343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64256B8-0F20-238C-6D48-BFAA8E4D4412}"/>
              </a:ext>
            </a:extLst>
          </p:cNvPr>
          <p:cNvSpPr txBox="1"/>
          <p:nvPr/>
        </p:nvSpPr>
        <p:spPr>
          <a:xfrm>
            <a:off x="5155171" y="5362617"/>
            <a:ext cx="161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D07086-86DF-F7C3-0777-FE69401EFFD3}"/>
              </a:ext>
            </a:extLst>
          </p:cNvPr>
          <p:cNvSpPr txBox="1"/>
          <p:nvPr/>
        </p:nvSpPr>
        <p:spPr>
          <a:xfrm>
            <a:off x="4993881" y="6153192"/>
            <a:ext cx="300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7C5DA6-535E-344C-6991-15713ED8D1BA}"/>
              </a:ext>
            </a:extLst>
          </p:cNvPr>
          <p:cNvSpPr txBox="1"/>
          <p:nvPr/>
        </p:nvSpPr>
        <p:spPr>
          <a:xfrm>
            <a:off x="3061576" y="5148622"/>
            <a:ext cx="613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o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F0167D8-B6F0-2FBE-2728-4CBC96518113}"/>
              </a:ext>
            </a:extLst>
          </p:cNvPr>
          <p:cNvCxnSpPr/>
          <p:nvPr/>
        </p:nvCxnSpPr>
        <p:spPr>
          <a:xfrm>
            <a:off x="490143" y="3957362"/>
            <a:ext cx="224663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326ACD0-30EC-E40C-D92A-BF14925B5AE0}"/>
              </a:ext>
            </a:extLst>
          </p:cNvPr>
          <p:cNvCxnSpPr/>
          <p:nvPr/>
        </p:nvCxnSpPr>
        <p:spPr>
          <a:xfrm>
            <a:off x="501256" y="3964347"/>
            <a:ext cx="0" cy="2305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FCBB7EC-060D-168F-DD93-A6FF4C9F56EC}"/>
              </a:ext>
            </a:extLst>
          </p:cNvPr>
          <p:cNvSpPr txBox="1"/>
          <p:nvPr/>
        </p:nvSpPr>
        <p:spPr>
          <a:xfrm>
            <a:off x="2740266" y="3798612"/>
            <a:ext cx="424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F2C63E-F535-DF26-68D4-B99DA9C2B914}"/>
              </a:ext>
            </a:extLst>
          </p:cNvPr>
          <p:cNvSpPr txBox="1"/>
          <p:nvPr/>
        </p:nvSpPr>
        <p:spPr>
          <a:xfrm>
            <a:off x="296151" y="6291622"/>
            <a:ext cx="38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C661EA-5FC5-A189-C6F7-06421417065E}"/>
              </a:ext>
            </a:extLst>
          </p:cNvPr>
          <p:cNvSpPr txBox="1"/>
          <p:nvPr/>
        </p:nvSpPr>
        <p:spPr>
          <a:xfrm>
            <a:off x="186296" y="3715427"/>
            <a:ext cx="234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o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B98D8AF-5F33-5D2F-7F5B-1F8EC778484C}"/>
              </a:ext>
            </a:extLst>
          </p:cNvPr>
          <p:cNvCxnSpPr/>
          <p:nvPr/>
        </p:nvCxnSpPr>
        <p:spPr>
          <a:xfrm>
            <a:off x="3281921" y="5494697"/>
            <a:ext cx="6985" cy="131000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34C6E35-CDC1-5CF5-9B43-4DB61E6123A3}"/>
              </a:ext>
            </a:extLst>
          </p:cNvPr>
          <p:cNvSpPr txBox="1"/>
          <p:nvPr/>
        </p:nvSpPr>
        <p:spPr>
          <a:xfrm>
            <a:off x="2959341" y="6536097"/>
            <a:ext cx="263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y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512842B-8797-1A6A-ADFC-0C4160B12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3077528"/>
            <a:ext cx="3467100" cy="1403350"/>
          </a:xfrm>
          <a:prstGeom prst="rect">
            <a:avLst/>
          </a:prstGeom>
        </p:spPr>
      </p:pic>
      <p:sp>
        <p:nvSpPr>
          <p:cNvPr id="21" name="圆角右箭头 28">
            <a:extLst>
              <a:ext uri="{FF2B5EF4-FFF2-40B4-BE49-F238E27FC236}">
                <a16:creationId xmlns:a16="http://schemas.microsoft.com/office/drawing/2014/main" id="{F7BBAC36-76BD-367F-D96A-D58D9DB9A4BD}"/>
              </a:ext>
            </a:extLst>
          </p:cNvPr>
          <p:cNvSpPr/>
          <p:nvPr/>
        </p:nvSpPr>
        <p:spPr>
          <a:xfrm>
            <a:off x="8048625" y="2842578"/>
            <a:ext cx="497205" cy="40259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551028-EEE0-36A0-4D7E-7C5545076012}"/>
              </a:ext>
            </a:extLst>
          </p:cNvPr>
          <p:cNvSpPr txBox="1"/>
          <p:nvPr/>
        </p:nvSpPr>
        <p:spPr>
          <a:xfrm>
            <a:off x="8597265" y="2710498"/>
            <a:ext cx="804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内参矩阵</a:t>
            </a:r>
          </a:p>
        </p:txBody>
      </p:sp>
      <p:sp>
        <p:nvSpPr>
          <p:cNvPr id="23" name="左箭头 32">
            <a:extLst>
              <a:ext uri="{FF2B5EF4-FFF2-40B4-BE49-F238E27FC236}">
                <a16:creationId xmlns:a16="http://schemas.microsoft.com/office/drawing/2014/main" id="{3A674AD3-E4FC-DBAF-A690-1BD53424470C}"/>
              </a:ext>
            </a:extLst>
          </p:cNvPr>
          <p:cNvSpPr/>
          <p:nvPr/>
        </p:nvSpPr>
        <p:spPr>
          <a:xfrm>
            <a:off x="6078855" y="3695383"/>
            <a:ext cx="424815" cy="2927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30D7F7-7E17-3EFD-1F9D-6473F9B90217}"/>
              </a:ext>
            </a:extLst>
          </p:cNvPr>
          <p:cNvSpPr txBox="1"/>
          <p:nvPr/>
        </p:nvSpPr>
        <p:spPr>
          <a:xfrm>
            <a:off x="5281930" y="3401378"/>
            <a:ext cx="951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像素坐标系</a:t>
            </a:r>
          </a:p>
        </p:txBody>
      </p:sp>
      <p:sp>
        <p:nvSpPr>
          <p:cNvPr id="25" name="右箭头 34">
            <a:extLst>
              <a:ext uri="{FF2B5EF4-FFF2-40B4-BE49-F238E27FC236}">
                <a16:creationId xmlns:a16="http://schemas.microsoft.com/office/drawing/2014/main" id="{B007485B-A965-AE6B-3E83-05C87FD31188}"/>
              </a:ext>
            </a:extLst>
          </p:cNvPr>
          <p:cNvSpPr/>
          <p:nvPr/>
        </p:nvSpPr>
        <p:spPr>
          <a:xfrm>
            <a:off x="10071100" y="3669348"/>
            <a:ext cx="417195" cy="344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EB2338-8D1A-A183-F9CF-CBBB1EB9790A}"/>
              </a:ext>
            </a:extLst>
          </p:cNvPr>
          <p:cNvSpPr txBox="1"/>
          <p:nvPr/>
        </p:nvSpPr>
        <p:spPr>
          <a:xfrm>
            <a:off x="10488295" y="3501073"/>
            <a:ext cx="1033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相机坐标系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F083F0-7DDD-6A8F-080A-490F6CA38B8C}"/>
              </a:ext>
            </a:extLst>
          </p:cNvPr>
          <p:cNvSpPr txBox="1"/>
          <p:nvPr/>
        </p:nvSpPr>
        <p:spPr>
          <a:xfrm>
            <a:off x="6233159" y="933645"/>
            <a:ext cx="4196899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水平缩放因子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垂直缩放因子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：由于透镜在水平与竖直方向的焦距不同，物体投影到成像平面时水平、竖直的放缩倍数不同，坐标系转换时需要乘以缩放因子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A355387-A363-8D7E-0FF9-14826B38A7A9}"/>
              </a:ext>
            </a:extLst>
          </p:cNvPr>
          <p:cNvSpPr txBox="1"/>
          <p:nvPr/>
        </p:nvSpPr>
        <p:spPr>
          <a:xfrm>
            <a:off x="6291580" y="4963160"/>
            <a:ext cx="45337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水平平移因子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垂直平移因子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由于成像平面与像素平面原点选取不同，所以从成像坐标系转换到像素坐标系需要带上平移项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7B7B01-6DF4-51CC-9D26-3AD01C725CE7}"/>
              </a:ext>
            </a:extLst>
          </p:cNvPr>
          <p:cNvSpPr txBox="1"/>
          <p:nvPr/>
        </p:nvSpPr>
        <p:spPr>
          <a:xfrm>
            <a:off x="230075" y="1283427"/>
            <a:ext cx="4589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内参矩阵描述了相机坐标系与像素坐标系之间的坐标转换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352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8EC8075-C137-A313-2500-4E428148F0FC}"/>
              </a:ext>
            </a:extLst>
          </p:cNvPr>
          <p:cNvSpPr txBox="1">
            <a:spLocks/>
          </p:cNvSpPr>
          <p:nvPr/>
        </p:nvSpPr>
        <p:spPr>
          <a:xfrm>
            <a:off x="230075" y="235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畸变参数矩阵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2C7379-3C4C-618B-07BA-60FE9E4B6324}"/>
              </a:ext>
            </a:extLst>
          </p:cNvPr>
          <p:cNvSpPr txBox="1"/>
          <p:nvPr/>
        </p:nvSpPr>
        <p:spPr>
          <a:xfrm>
            <a:off x="230075" y="1463040"/>
            <a:ext cx="1140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畸变参数矩阵描述了相机光学畸变的程度，其中相机畸变分为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径向畸变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切向畸变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EC42933-F043-5862-CBDA-E62BBD2AFAAA}"/>
              </a:ext>
            </a:extLst>
          </p:cNvPr>
          <p:cNvGrpSpPr/>
          <p:nvPr/>
        </p:nvGrpSpPr>
        <p:grpSpPr>
          <a:xfrm>
            <a:off x="229774" y="2502521"/>
            <a:ext cx="3307509" cy="2186755"/>
            <a:chOff x="2951" y="4691"/>
            <a:chExt cx="5830" cy="3700"/>
          </a:xfrm>
        </p:grpSpPr>
        <p:pic>
          <p:nvPicPr>
            <p:cNvPr id="35" name="图片 34" descr="F81E55AA0B6B9E1FE9F1DC99CF6CDF94">
              <a:extLst>
                <a:ext uri="{FF2B5EF4-FFF2-40B4-BE49-F238E27FC236}">
                  <a16:creationId xmlns:a16="http://schemas.microsoft.com/office/drawing/2014/main" id="{A8EDBB09-C692-7DF7-83A3-6A0DF0A1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7" y="5352"/>
              <a:ext cx="5714" cy="3039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B1E5504-904D-2CE5-2EFB-93AE1368570A}"/>
                </a:ext>
              </a:extLst>
            </p:cNvPr>
            <p:cNvSpPr txBox="1"/>
            <p:nvPr/>
          </p:nvSpPr>
          <p:spPr>
            <a:xfrm>
              <a:off x="2951" y="4691"/>
              <a:ext cx="4626" cy="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径向畸变：桶形畸变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DEB32095-89DD-4708-72D1-1A7183B68627}"/>
              </a:ext>
            </a:extLst>
          </p:cNvPr>
          <p:cNvSpPr txBox="1"/>
          <p:nvPr/>
        </p:nvSpPr>
        <p:spPr>
          <a:xfrm>
            <a:off x="4329534" y="2502521"/>
            <a:ext cx="3101568" cy="36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径向畸变：枕形畸变</a:t>
            </a:r>
          </a:p>
        </p:txBody>
      </p:sp>
      <p:pic>
        <p:nvPicPr>
          <p:cNvPr id="39" name="内容占位符 12" descr="69DC06C59B64F44FAD96EE05288F4B10">
            <a:extLst>
              <a:ext uri="{FF2B5EF4-FFF2-40B4-BE49-F238E27FC236}">
                <a16:creationId xmlns:a16="http://schemas.microsoft.com/office/drawing/2014/main" id="{1C017B8F-E41F-FC0F-303E-9C25456D4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34" y="2910715"/>
            <a:ext cx="3386893" cy="1759285"/>
          </a:xfrm>
          <a:prstGeom prst="rect">
            <a:avLst/>
          </a:prstGeom>
        </p:spPr>
      </p:pic>
      <p:pic>
        <p:nvPicPr>
          <p:cNvPr id="40" name="图片 39" descr="4E71CDF42F721187C9067B1C497E2A56">
            <a:extLst>
              <a:ext uri="{FF2B5EF4-FFF2-40B4-BE49-F238E27FC236}">
                <a16:creationId xmlns:a16="http://schemas.microsoft.com/office/drawing/2014/main" id="{CFAE3083-C366-4103-E06D-CABC2B034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026" y="2746485"/>
            <a:ext cx="1821180" cy="2087880"/>
          </a:xfrm>
          <a:prstGeom prst="rect">
            <a:avLst/>
          </a:prstGeom>
          <a:scene3d>
            <a:camera prst="perspectiveRelaxed"/>
            <a:lightRig rig="balanced" dir="t">
              <a:rot lat="0" lon="0" rev="0"/>
            </a:lightRig>
          </a:scene3d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83CC52C-30E6-628B-0C0C-C27AF14860B8}"/>
              </a:ext>
            </a:extLst>
          </p:cNvPr>
          <p:cNvSpPr txBox="1"/>
          <p:nvPr/>
        </p:nvSpPr>
        <p:spPr>
          <a:xfrm>
            <a:off x="9060868" y="2502521"/>
            <a:ext cx="212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切向畸变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8E707E-3A71-1AA7-FF01-0DBDCCB7FC06}"/>
              </a:ext>
            </a:extLst>
          </p:cNvPr>
          <p:cNvSpPr txBox="1"/>
          <p:nvPr/>
        </p:nvSpPr>
        <p:spPr>
          <a:xfrm>
            <a:off x="229773" y="5210952"/>
            <a:ext cx="6213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由于透镜折射原理，光线如果没有从透镜的光心经过，可能被过分偏折，也可能被偏折的不够，导致成像出现径向畸变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1EB5316-8A6A-9F70-40F3-3A81DDF026E7}"/>
              </a:ext>
            </a:extLst>
          </p:cNvPr>
          <p:cNvSpPr txBox="1"/>
          <p:nvPr/>
        </p:nvSpPr>
        <p:spPr>
          <a:xfrm>
            <a:off x="8610528" y="5206361"/>
            <a:ext cx="3351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传感器平面与透镜平面不平行导致成像出现切向畸变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09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直角坐标系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1639886"/>
            <a:ext cx="11242788" cy="46037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常用的直角坐标系有左手系                        和右手系                      两种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不同库或软件使用的系各不相同（</a:t>
            </a:r>
            <a:r>
              <a:rPr lang="en-US" altLang="zh-CN" dirty="0"/>
              <a:t>Eigen</a:t>
            </a:r>
            <a:r>
              <a:rPr lang="zh-CN" altLang="en-US" dirty="0"/>
              <a:t>、</a:t>
            </a:r>
            <a:r>
              <a:rPr lang="en-US" altLang="zh-CN" dirty="0"/>
              <a:t>Sophus</a:t>
            </a:r>
            <a:r>
              <a:rPr lang="zh-CN" altLang="en-US" dirty="0"/>
              <a:t>、</a:t>
            </a:r>
            <a:r>
              <a:rPr lang="en-US" altLang="zh-CN" dirty="0"/>
              <a:t>OpenCV</a:t>
            </a:r>
            <a:r>
              <a:rPr lang="zh-CN" altLang="en-US" dirty="0"/>
              <a:t>、</a:t>
            </a:r>
            <a:r>
              <a:rPr lang="en-US" altLang="zh-CN" dirty="0"/>
              <a:t>Unity</a:t>
            </a:r>
            <a:r>
              <a:rPr lang="zh-CN" altLang="en-US" dirty="0"/>
              <a:t>等）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FF00"/>
                </a:highlight>
              </a:rPr>
              <a:t>在编写或阅读与坐标系相关的代码时，一定要提前分辨代码中所使用的系是什么系，以及</a:t>
            </a:r>
            <a:r>
              <a:rPr lang="en-US" altLang="zh-CN" dirty="0">
                <a:highlight>
                  <a:srgbClr val="FFFF00"/>
                </a:highlight>
              </a:rPr>
              <a:t>x</a:t>
            </a:r>
            <a:r>
              <a:rPr lang="zh-CN" altLang="en-US" dirty="0">
                <a:highlight>
                  <a:srgbClr val="FFFF00"/>
                </a:highlight>
              </a:rPr>
              <a:t>、</a:t>
            </a:r>
            <a:r>
              <a:rPr lang="en-US" altLang="zh-CN" dirty="0">
                <a:highlight>
                  <a:srgbClr val="FFFF00"/>
                </a:highlight>
              </a:rPr>
              <a:t>y</a:t>
            </a:r>
            <a:r>
              <a:rPr lang="zh-CN" altLang="en-US" dirty="0">
                <a:highlight>
                  <a:srgbClr val="FFFF00"/>
                </a:highlight>
              </a:rPr>
              <a:t>、</a:t>
            </a:r>
            <a:r>
              <a:rPr lang="en-US" altLang="zh-CN" dirty="0">
                <a:highlight>
                  <a:srgbClr val="FFFF00"/>
                </a:highlight>
              </a:rPr>
              <a:t>z</a:t>
            </a:r>
            <a:r>
              <a:rPr lang="zh-CN" altLang="en-US" dirty="0">
                <a:highlight>
                  <a:srgbClr val="FFFF00"/>
                </a:highlight>
              </a:rPr>
              <a:t>轴指向什么方向</a:t>
            </a:r>
            <a:endParaRPr lang="en-US" altLang="zh-CN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000" dirty="0"/>
              <a:t>                                                    </a:t>
            </a:r>
            <a:r>
              <a:rPr lang="en-US" altLang="zh-CN" sz="1000" dirty="0"/>
              <a:t>								               </a:t>
            </a:r>
            <a:r>
              <a:rPr lang="zh-CN" altLang="en-US" sz="1000" dirty="0"/>
              <a:t>否则看了也是白看，写了也是白写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EB46A5-6733-A77C-C7A0-1D4E24B8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860" y="888594"/>
            <a:ext cx="2044805" cy="19559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A9FEF1-879C-A4AA-FBD8-800EBFCA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68" y="898120"/>
            <a:ext cx="2216264" cy="19368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4AC7AEB-392D-B671-691E-2E98B4333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63" y="4814887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22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8EC8075-C137-A313-2500-4E428148F0FC}"/>
              </a:ext>
            </a:extLst>
          </p:cNvPr>
          <p:cNvSpPr txBox="1">
            <a:spLocks/>
          </p:cNvSpPr>
          <p:nvPr/>
        </p:nvSpPr>
        <p:spPr>
          <a:xfrm>
            <a:off x="230075" y="235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畸变修正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FDB0C3-888A-96A8-21DB-14721625A79D}"/>
              </a:ext>
            </a:extLst>
          </p:cNvPr>
          <p:cNvSpPr txBox="1"/>
          <p:nvPr/>
        </p:nvSpPr>
        <p:spPr>
          <a:xfrm>
            <a:off x="230075" y="1525763"/>
            <a:ext cx="114010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径向畸变修正：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切向畸变修正：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DC9CF4-76DE-E3A8-2280-C6634C47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5" y="2019059"/>
            <a:ext cx="3957835" cy="9348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E189FF-AE27-0E5D-7B0D-B4EA99EF0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69" y="5384479"/>
            <a:ext cx="3514034" cy="934893"/>
          </a:xfrm>
          <a:prstGeom prst="rect">
            <a:avLst/>
          </a:prstGeom>
        </p:spPr>
      </p:pic>
      <p:sp>
        <p:nvSpPr>
          <p:cNvPr id="5" name="箭头: 圆角右 4">
            <a:extLst>
              <a:ext uri="{FF2B5EF4-FFF2-40B4-BE49-F238E27FC236}">
                <a16:creationId xmlns:a16="http://schemas.microsoft.com/office/drawing/2014/main" id="{F8BABDB0-84F1-F08B-E35C-D04509ADC691}"/>
              </a:ext>
            </a:extLst>
          </p:cNvPr>
          <p:cNvSpPr/>
          <p:nvPr/>
        </p:nvSpPr>
        <p:spPr>
          <a:xfrm>
            <a:off x="3191551" y="1236437"/>
            <a:ext cx="772816" cy="648929"/>
          </a:xfrm>
          <a:prstGeom prst="bentArrow">
            <a:avLst>
              <a:gd name="adj1" fmla="val 25000"/>
              <a:gd name="adj2" fmla="val 2727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0B18BC3-BAD9-5DD7-C4F3-2290B73AA45B}"/>
              </a:ext>
            </a:extLst>
          </p:cNvPr>
          <p:cNvSpPr/>
          <p:nvPr/>
        </p:nvSpPr>
        <p:spPr>
          <a:xfrm>
            <a:off x="4216892" y="928446"/>
            <a:ext cx="2791542" cy="8908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离光心越远，畸变越明显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B446E93-0024-266F-7B18-967608695E84}"/>
              </a:ext>
            </a:extLst>
          </p:cNvPr>
          <p:cNvSpPr/>
          <p:nvPr/>
        </p:nvSpPr>
        <p:spPr>
          <a:xfrm>
            <a:off x="4652871" y="5391541"/>
            <a:ext cx="1919584" cy="8908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两平面不平行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E379CD-BC23-48E8-C5DD-D4AEC371F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970" y="4673642"/>
            <a:ext cx="3663950" cy="109855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4D416067-1A1F-359A-3B5C-22A7363D072E}"/>
              </a:ext>
            </a:extLst>
          </p:cNvPr>
          <p:cNvSpPr/>
          <p:nvPr/>
        </p:nvSpPr>
        <p:spPr>
          <a:xfrm>
            <a:off x="3817706" y="5695215"/>
            <a:ext cx="666628" cy="283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32F7F2D-94B7-BBC0-0114-0B1BC2961A6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187910" y="2486506"/>
            <a:ext cx="2820524" cy="60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110E780-86D0-2027-895D-D27EDC43AFB4}"/>
              </a:ext>
            </a:extLst>
          </p:cNvPr>
          <p:cNvCxnSpPr>
            <a:cxnSpLocks/>
          </p:cNvCxnSpPr>
          <p:nvPr/>
        </p:nvCxnSpPr>
        <p:spPr>
          <a:xfrm flipV="1">
            <a:off x="3746090" y="3962806"/>
            <a:ext cx="3261809" cy="142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24812FA9-7E2B-4B91-A496-BF524F8B1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93" y="3053330"/>
            <a:ext cx="1435329" cy="1512331"/>
          </a:xfrm>
          <a:prstGeom prst="rect">
            <a:avLst/>
          </a:prstGeom>
        </p:spPr>
      </p:pic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5A3988DC-1095-120D-745B-28A2674983E6}"/>
              </a:ext>
            </a:extLst>
          </p:cNvPr>
          <p:cNvSpPr/>
          <p:nvPr/>
        </p:nvSpPr>
        <p:spPr>
          <a:xfrm>
            <a:off x="1758847" y="2988497"/>
            <a:ext cx="1504335" cy="839333"/>
          </a:xfrm>
          <a:prstGeom prst="wedgeEllipseCallout">
            <a:avLst>
              <a:gd name="adj1" fmla="val -51029"/>
              <a:gd name="adj2" fmla="val 55471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对不起，我错了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B5D631D-60D3-BEAC-8993-578128811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399" y="3109673"/>
            <a:ext cx="5149666" cy="853133"/>
          </a:xfrm>
          <a:prstGeom prst="rect">
            <a:avLst/>
          </a:prstGeom>
        </p:spPr>
      </p:pic>
      <p:sp>
        <p:nvSpPr>
          <p:cNvPr id="25" name="箭头: 虚尾 24">
            <a:extLst>
              <a:ext uri="{FF2B5EF4-FFF2-40B4-BE49-F238E27FC236}">
                <a16:creationId xmlns:a16="http://schemas.microsoft.com/office/drawing/2014/main" id="{CFAF8236-EE20-E2F8-B68B-E839265DAF6C}"/>
              </a:ext>
            </a:extLst>
          </p:cNvPr>
          <p:cNvSpPr/>
          <p:nvPr/>
        </p:nvSpPr>
        <p:spPr>
          <a:xfrm rot="5400000">
            <a:off x="8971543" y="4098492"/>
            <a:ext cx="890803" cy="6194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5041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8EC8075-C137-A313-2500-4E428148F0FC}"/>
              </a:ext>
            </a:extLst>
          </p:cNvPr>
          <p:cNvSpPr txBox="1">
            <a:spLocks/>
          </p:cNvSpPr>
          <p:nvPr/>
        </p:nvSpPr>
        <p:spPr>
          <a:xfrm>
            <a:off x="230075" y="235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相机标定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8BF461-846E-7619-6BFD-9B0CB0B9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64" y="1428096"/>
            <a:ext cx="4371139" cy="2518572"/>
          </a:xfrm>
          <a:prstGeom prst="rect">
            <a:avLst/>
          </a:prstGeom>
        </p:spPr>
      </p:pic>
      <p:pic>
        <p:nvPicPr>
          <p:cNvPr id="20" name="图片 19" descr="image-20211031193050602">
            <a:extLst>
              <a:ext uri="{FF2B5EF4-FFF2-40B4-BE49-F238E27FC236}">
                <a16:creationId xmlns:a16="http://schemas.microsoft.com/office/drawing/2014/main" id="{FC0F51CE-DBDD-0668-1AE6-43EF5E251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174" y="1127817"/>
            <a:ext cx="7242580" cy="43526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1577CB6B-D4BC-1421-0A78-DF56D20A163D}"/>
                  </a:ext>
                </a:extLst>
              </p14:cNvPr>
              <p14:cNvContentPartPr/>
              <p14:nvPr/>
            </p14:nvContentPartPr>
            <p14:xfrm>
              <a:off x="2382480" y="3109831"/>
              <a:ext cx="2279160" cy="123228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1577CB6B-D4BC-1421-0A78-DF56D20A16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3840" y="3101191"/>
                <a:ext cx="2296800" cy="124992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E6C6E92C-FAD5-A7F5-6451-5BACFC110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4" y="4686484"/>
            <a:ext cx="1905000" cy="1885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266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小结（喝口水）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2216036"/>
            <a:ext cx="11242788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相机模型有哪些参数？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FD3E5-CE3A-7211-942D-A8ACB7D4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6" y="3690429"/>
            <a:ext cx="1885950" cy="1838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38B7F5-D9E4-9C1E-BEF0-D203D9850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4" y="3690429"/>
            <a:ext cx="1885950" cy="1838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10E409-C67A-E73E-C7AB-1A3E8075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42" y="3690429"/>
            <a:ext cx="1885950" cy="1838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8FCBC5-3553-37F4-5D71-9A3EF5D9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9" y="3682489"/>
            <a:ext cx="1885950" cy="18383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C539C72-E5C8-D858-9C85-30E3FF2D3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13" y="3682488"/>
            <a:ext cx="1885950" cy="1838325"/>
          </a:xfrm>
          <a:prstGeom prst="rect">
            <a:avLst/>
          </a:prstGeom>
        </p:spPr>
      </p:pic>
      <p:pic>
        <p:nvPicPr>
          <p:cNvPr id="3074" name="Picture 2" descr="pdd打脸动态图,pdd反向抽烟动态图,祝福语动态图(第11页)_大山谷图库">
            <a:extLst>
              <a:ext uri="{FF2B5EF4-FFF2-40B4-BE49-F238E27FC236}">
                <a16:creationId xmlns:a16="http://schemas.microsoft.com/office/drawing/2014/main" id="{37CA7F33-4A4D-C8EC-BF7C-F49D0FB8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25" y="161991"/>
            <a:ext cx="2018375" cy="152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8415986-0498-381E-0223-EABB9369274A}"/>
              </a:ext>
            </a:extLst>
          </p:cNvPr>
          <p:cNvSpPr txBox="1"/>
          <p:nvPr/>
        </p:nvSpPr>
        <p:spPr>
          <a:xfrm>
            <a:off x="968665" y="5678788"/>
            <a:ext cx="1050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听众</a:t>
            </a:r>
            <a:r>
              <a:rPr lang="en-US" altLang="zh-CN" dirty="0"/>
              <a:t>1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2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3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4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5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992201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姿态解算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7440EB-2C8A-7393-3078-45C1C918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0187"/>
            <a:ext cx="7798201" cy="27560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40C1CC-CDC6-7030-F2D5-2EEDEA2A42A6}"/>
              </a:ext>
            </a:extLst>
          </p:cNvPr>
          <p:cNvSpPr txBox="1"/>
          <p:nvPr/>
        </p:nvSpPr>
        <p:spPr>
          <a:xfrm>
            <a:off x="210411" y="1435059"/>
            <a:ext cx="1198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姿态解算：即为求世界坐标系到像素坐标系的坐标转换，也称之为</a:t>
            </a:r>
            <a:r>
              <a:rPr lang="zh-CN" altLang="en-US" sz="2400" dirty="0">
                <a:highlight>
                  <a:srgbClr val="FFFF00"/>
                </a:highlight>
              </a:rPr>
              <a:t>相机外参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BF2BF4-C7E1-6CA7-4795-F382DE3F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332" y="235339"/>
            <a:ext cx="3502013" cy="107608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8F302ED-E5C3-9F2D-16E9-5B0ED52E44FA}"/>
              </a:ext>
            </a:extLst>
          </p:cNvPr>
          <p:cNvSpPr txBox="1"/>
          <p:nvPr/>
        </p:nvSpPr>
        <p:spPr>
          <a:xfrm>
            <a:off x="230075" y="4764773"/>
            <a:ext cx="1198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相机成像是从右往左进行一次投影，而想求得坐标变换则需要从左往右进行一次反推</a:t>
            </a:r>
            <a:endParaRPr lang="zh-CN" altLang="en-US" sz="2400" dirty="0">
              <a:highlight>
                <a:srgbClr val="FFFF00"/>
              </a:highlight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D397120-7D3E-C1EC-EA22-3E45C98D4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4" y="5521117"/>
            <a:ext cx="2072947" cy="1101544"/>
          </a:xfrm>
          <a:prstGeom prst="rect">
            <a:avLst/>
          </a:prstGeom>
        </p:spPr>
      </p:pic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251DF642-BC71-1A3B-DB22-77884723A51F}"/>
              </a:ext>
            </a:extLst>
          </p:cNvPr>
          <p:cNvSpPr/>
          <p:nvPr/>
        </p:nvSpPr>
        <p:spPr>
          <a:xfrm>
            <a:off x="2324347" y="5333017"/>
            <a:ext cx="3498316" cy="955695"/>
          </a:xfrm>
          <a:prstGeom prst="wedgeEllipseCallout">
            <a:avLst>
              <a:gd name="adj1" fmla="val -50430"/>
              <a:gd name="adj2" fmla="val 439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然而已经被降维打击了，缺少一维深度信息</a:t>
            </a:r>
          </a:p>
        </p:txBody>
      </p:sp>
    </p:spTree>
    <p:extLst>
      <p:ext uri="{BB962C8B-B14F-4D97-AF65-F5344CB8AC3E}">
        <p14:creationId xmlns:p14="http://schemas.microsoft.com/office/powerpoint/2010/main" val="1749340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姿态解算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BF2BF4-C7E1-6CA7-4795-F382DE3F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72" y="1210958"/>
            <a:ext cx="4896463" cy="15045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397120-7D3E-C1EC-EA22-3E45C98D4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4" y="5521117"/>
            <a:ext cx="2072947" cy="1101544"/>
          </a:xfrm>
          <a:prstGeom prst="rect">
            <a:avLst/>
          </a:prstGeom>
        </p:spPr>
      </p:pic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251DF642-BC71-1A3B-DB22-77884723A51F}"/>
              </a:ext>
            </a:extLst>
          </p:cNvPr>
          <p:cNvSpPr/>
          <p:nvPr/>
        </p:nvSpPr>
        <p:spPr>
          <a:xfrm>
            <a:off x="2324347" y="5333017"/>
            <a:ext cx="1616422" cy="955695"/>
          </a:xfrm>
          <a:prstGeom prst="wedgeEllipseCallout">
            <a:avLst>
              <a:gd name="adj1" fmla="val -50430"/>
              <a:gd name="adj2" fmla="val 439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还真是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1B12EF5-BA6A-7CD4-E819-79FE6AEE6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0" y="3429000"/>
            <a:ext cx="1219200" cy="1219200"/>
          </a:xfrm>
          <a:prstGeom prst="rect">
            <a:avLst/>
          </a:prstGeom>
        </p:spPr>
      </p:pic>
      <p:sp>
        <p:nvSpPr>
          <p:cNvPr id="3" name="对话气泡: 椭圆形 2">
            <a:extLst>
              <a:ext uri="{FF2B5EF4-FFF2-40B4-BE49-F238E27FC236}">
                <a16:creationId xmlns:a16="http://schemas.microsoft.com/office/drawing/2014/main" id="{078EE5FF-8028-6499-72C2-CEFD0021278E}"/>
              </a:ext>
            </a:extLst>
          </p:cNvPr>
          <p:cNvSpPr/>
          <p:nvPr/>
        </p:nvSpPr>
        <p:spPr>
          <a:xfrm>
            <a:off x="1621340" y="2715526"/>
            <a:ext cx="5899356" cy="1462867"/>
          </a:xfrm>
          <a:prstGeom prst="wedgeEllipseCallout">
            <a:avLst>
              <a:gd name="adj1" fmla="val -56725"/>
              <a:gd name="adj2" fmla="val 407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那假设我知道佩奇身高一米八，体宽一米二，我又知道相机内参和照片中佩奇的位置和大小，那我是不是能解出佩奇实际的三维位置信息？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A7E3F6-C849-2970-9BD3-2AD32E207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648" y="4293916"/>
            <a:ext cx="6589169" cy="23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67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解算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DE653B5E-22C3-B016-1F4F-23DAA57A1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80" y="2780419"/>
            <a:ext cx="11456546" cy="499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solidFill>
                  <a:srgbClr val="4D4D4D"/>
                </a:solidFill>
                <a:latin typeface="-apple-system"/>
              </a:rPr>
              <a:t>PNP</a:t>
            </a:r>
            <a:r>
              <a:rPr lang="zh-CN" altLang="en-US" sz="1600" dirty="0">
                <a:solidFill>
                  <a:srgbClr val="4D4D4D"/>
                </a:solidFill>
                <a:latin typeface="-apple-system"/>
              </a:rPr>
              <a:t>解算：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给定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n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个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3D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空间参考点，以及各点在相机图像上对应的成像点，求参考点所在坐标系与相机的空间关系。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434699-5A64-4936-9068-EF76FD0DE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72" y="1210958"/>
            <a:ext cx="4896463" cy="15045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3166CED-241B-2CA3-C658-D50F65F5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465" y="3254479"/>
            <a:ext cx="3679170" cy="317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850AF0-D177-BE31-8E61-CE69BBB2D0B2}"/>
              </a:ext>
            </a:extLst>
          </p:cNvPr>
          <p:cNvSpPr txBox="1"/>
          <p:nvPr/>
        </p:nvSpPr>
        <p:spPr>
          <a:xfrm>
            <a:off x="230075" y="3448173"/>
            <a:ext cx="67311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已知条件一：</a:t>
            </a:r>
            <a:r>
              <a:rPr lang="zh-CN" altLang="en-US" dirty="0">
                <a:highlight>
                  <a:srgbClr val="FFFF00"/>
                </a:highlight>
              </a:rPr>
              <a:t>给定匹配点对</a:t>
            </a:r>
            <a:r>
              <a:rPr lang="zh-CN" altLang="en-US" dirty="0"/>
              <a:t>：世界坐标系（图中</a:t>
            </a:r>
            <a:r>
              <a:rPr lang="en-US" altLang="zh-CN" dirty="0" err="1"/>
              <a:t>OwXwYwZw</a:t>
            </a:r>
            <a:r>
              <a:rPr lang="zh-CN" altLang="en-US" dirty="0"/>
              <a:t>）下的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3D</a:t>
            </a:r>
            <a:r>
              <a:rPr lang="zh-CN" altLang="en-US" dirty="0"/>
              <a:t>点坐标及其对应在图像坐标系（图中</a:t>
            </a:r>
            <a:r>
              <a:rPr lang="en-US" altLang="zh-CN" dirty="0" err="1"/>
              <a:t>ouv</a:t>
            </a:r>
            <a:r>
              <a:rPr lang="zh-CN" altLang="en-US" dirty="0"/>
              <a:t>）下的</a:t>
            </a:r>
            <a:r>
              <a:rPr lang="en-US" altLang="zh-CN" dirty="0"/>
              <a:t>2D</a:t>
            </a:r>
            <a:r>
              <a:rPr lang="zh-CN" altLang="en-US" dirty="0"/>
              <a:t>点坐标</a:t>
            </a:r>
            <a:endParaRPr lang="en-US" altLang="zh-CN" dirty="0"/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dirty="0"/>
              <a:t>已知条件二：</a:t>
            </a:r>
            <a:r>
              <a:rPr lang="zh-CN" altLang="en-US" dirty="0">
                <a:highlight>
                  <a:srgbClr val="FFFF00"/>
                </a:highlight>
              </a:rPr>
              <a:t>相机内参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/>
          </a:p>
          <a:p>
            <a:r>
              <a:rPr lang="zh-CN" altLang="en-US" dirty="0"/>
              <a:t>求：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世界坐标系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OwXwYwZw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与相机坐标系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OcXcYcZc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之间的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00"/>
                </a:highlight>
                <a:latin typeface="-apple-system"/>
              </a:rPr>
              <a:t>位姿变换关系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25944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308E62-6D1A-0253-150E-37CADC3D4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" y="2814546"/>
            <a:ext cx="6652506" cy="37420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87D289-1621-854A-6EC5-F04FBC75A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82" y="1320073"/>
            <a:ext cx="12192000" cy="133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29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小结（又喝水）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2216036"/>
            <a:ext cx="11242788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最少需要几对点才能解算位姿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					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FD3E5-CE3A-7211-942D-A8ACB7D4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6" y="3690429"/>
            <a:ext cx="1885950" cy="1838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38B7F5-D9E4-9C1E-BEF0-D203D9850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4" y="3690429"/>
            <a:ext cx="1885950" cy="1838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10E409-C67A-E73E-C7AB-1A3E8075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42" y="3690429"/>
            <a:ext cx="1885950" cy="1838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8FCBC5-3553-37F4-5D71-9A3EF5D9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9" y="3682489"/>
            <a:ext cx="1885950" cy="18383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C539C72-E5C8-D858-9C85-30E3FF2D3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13" y="3682488"/>
            <a:ext cx="1885950" cy="1838325"/>
          </a:xfrm>
          <a:prstGeom prst="rect">
            <a:avLst/>
          </a:prstGeom>
        </p:spPr>
      </p:pic>
      <p:pic>
        <p:nvPicPr>
          <p:cNvPr id="3074" name="Picture 2" descr="pdd打脸动态图,pdd反向抽烟动态图,祝福语动态图(第11页)_大山谷图库">
            <a:extLst>
              <a:ext uri="{FF2B5EF4-FFF2-40B4-BE49-F238E27FC236}">
                <a16:creationId xmlns:a16="http://schemas.microsoft.com/office/drawing/2014/main" id="{37CA7F33-4A4D-C8EC-BF7C-F49D0FB8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25" y="161991"/>
            <a:ext cx="2018375" cy="152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8415986-0498-381E-0223-EABB9369274A}"/>
              </a:ext>
            </a:extLst>
          </p:cNvPr>
          <p:cNvSpPr txBox="1"/>
          <p:nvPr/>
        </p:nvSpPr>
        <p:spPr>
          <a:xfrm>
            <a:off x="968665" y="5678788"/>
            <a:ext cx="1050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听众</a:t>
            </a:r>
            <a:r>
              <a:rPr lang="en-US" altLang="zh-CN" dirty="0"/>
              <a:t>1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2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3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4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5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2879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31" y="1480230"/>
            <a:ext cx="11242788" cy="3363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Eigen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库实现欧拉角转旋转矩阵，并实现坐标系转换可视化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中用给定好的图片集进行相机标定，给出参数并说明各参数含义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用给定装甲板图片实现一次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解算，获得的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需带入任务一进行可视化检验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97921D-3693-2324-97A7-19551BF3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97" y="4643622"/>
            <a:ext cx="1905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9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2216036"/>
            <a:ext cx="11242788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FD3E5-CE3A-7211-942D-A8ACB7D4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6" y="4097236"/>
            <a:ext cx="1885950" cy="1838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38B7F5-D9E4-9C1E-BEF0-D203D9850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4" y="4097236"/>
            <a:ext cx="1885950" cy="1838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10E409-C67A-E73E-C7AB-1A3E8075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42" y="4097236"/>
            <a:ext cx="1885950" cy="1838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8FCBC5-3553-37F4-5D71-9A3EF5D9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9" y="4089296"/>
            <a:ext cx="1885950" cy="18383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C539C72-E5C8-D858-9C85-30E3FF2D3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13" y="4089295"/>
            <a:ext cx="1885950" cy="183832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8415986-0498-381E-0223-EABB9369274A}"/>
              </a:ext>
            </a:extLst>
          </p:cNvPr>
          <p:cNvSpPr txBox="1"/>
          <p:nvPr/>
        </p:nvSpPr>
        <p:spPr>
          <a:xfrm>
            <a:off x="968665" y="5861668"/>
            <a:ext cx="1050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听众</a:t>
            </a:r>
            <a:r>
              <a:rPr lang="en-US" altLang="zh-CN" dirty="0"/>
              <a:t>6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7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8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9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10</a:t>
            </a:r>
            <a:r>
              <a:rPr lang="zh-CN" altLang="en-US" dirty="0"/>
              <a:t>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52A47F-C3BA-4712-B327-D6946D02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97" y="78848"/>
            <a:ext cx="2388433" cy="17281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A39BE8-CD5E-E810-73DC-C7C8E8C46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6" y="1844163"/>
            <a:ext cx="1885950" cy="1838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A63453-8EB7-0B53-09FB-D75E3391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4" y="1844163"/>
            <a:ext cx="1885950" cy="1838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239277-59D3-E165-E0C2-316E6F6A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42" y="1844163"/>
            <a:ext cx="1885950" cy="1838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4ABCB9-7890-E8A9-B19C-271F46CDB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69" y="1836223"/>
            <a:ext cx="1885950" cy="1838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C50624-FA8D-467C-EC84-95D2EFF42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13" y="1836222"/>
            <a:ext cx="1885950" cy="18383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0BFA5D6-85F1-B269-492D-1EA26B8E3448}"/>
              </a:ext>
            </a:extLst>
          </p:cNvPr>
          <p:cNvSpPr txBox="1"/>
          <p:nvPr/>
        </p:nvSpPr>
        <p:spPr>
          <a:xfrm>
            <a:off x="968665" y="3601249"/>
            <a:ext cx="1050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听众</a:t>
            </a:r>
            <a:r>
              <a:rPr lang="en-US" altLang="zh-CN" dirty="0"/>
              <a:t>1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2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3</a:t>
            </a:r>
            <a:r>
              <a:rPr lang="zh-CN" altLang="en-US" dirty="0"/>
              <a:t>号</a:t>
            </a:r>
            <a:r>
              <a:rPr lang="en-US" altLang="zh-CN" dirty="0"/>
              <a:t>		      </a:t>
            </a:r>
            <a:r>
              <a:rPr lang="zh-CN" altLang="en-US" dirty="0"/>
              <a:t>听众</a:t>
            </a:r>
            <a:r>
              <a:rPr lang="en-US" altLang="zh-CN" dirty="0"/>
              <a:t>4</a:t>
            </a:r>
            <a:r>
              <a:rPr lang="zh-CN" altLang="en-US" dirty="0"/>
              <a:t>号</a:t>
            </a:r>
            <a:r>
              <a:rPr lang="en-US" altLang="zh-CN" dirty="0"/>
              <a:t>	             </a:t>
            </a:r>
            <a:r>
              <a:rPr lang="zh-CN" altLang="en-US" dirty="0"/>
              <a:t>听众</a:t>
            </a:r>
            <a:r>
              <a:rPr lang="en-US" altLang="zh-CN" dirty="0"/>
              <a:t>5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67289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重要的坐标系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F41F3D-67FB-835B-9B12-D3D316AAD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3" y="1890824"/>
            <a:ext cx="2821823" cy="153714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B781A2-F076-FCF9-4743-BE92E7C16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31" y="1890823"/>
            <a:ext cx="2381864" cy="1537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1D0F58-40E0-B7FB-4BFB-A9422FE65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90" y="1890823"/>
            <a:ext cx="2502233" cy="15371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364218-0D8E-7A46-F9CD-F65FA2DD6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3" y="4458888"/>
            <a:ext cx="2313520" cy="15371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95B722-FF89-3F56-E8C6-FAAA5D3C0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92" y="4458887"/>
            <a:ext cx="2156727" cy="15371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5ABDC22-2830-5BAE-A1F8-89FD2297A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4697" y="4399935"/>
            <a:ext cx="2156727" cy="16971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F409444-2D18-E102-51DE-DC2AA3FDE1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291" y="4399935"/>
            <a:ext cx="336567" cy="228612"/>
          </a:xfrm>
          <a:prstGeom prst="rect">
            <a:avLst/>
          </a:prstGeom>
        </p:spPr>
      </p:pic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9CCB3E65-67D7-883A-119D-E6A4DF18F5BF}"/>
              </a:ext>
            </a:extLst>
          </p:cNvPr>
          <p:cNvSpPr/>
          <p:nvPr/>
        </p:nvSpPr>
        <p:spPr>
          <a:xfrm>
            <a:off x="8819858" y="3672952"/>
            <a:ext cx="1981776" cy="964406"/>
          </a:xfrm>
          <a:prstGeom prst="wedgeEllipseCallout">
            <a:avLst>
              <a:gd name="adj1" fmla="val -47763"/>
              <a:gd name="adj2" fmla="val 699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Unity</a:t>
            </a:r>
            <a:r>
              <a:rPr lang="zh-CN" altLang="en-US" dirty="0"/>
              <a:t>，启动！</a:t>
            </a:r>
          </a:p>
        </p:txBody>
      </p:sp>
    </p:spTree>
    <p:extLst>
      <p:ext uri="{BB962C8B-B14F-4D97-AF65-F5344CB8AC3E}">
        <p14:creationId xmlns:p14="http://schemas.microsoft.com/office/powerpoint/2010/main" val="290647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欧拉角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029997-BB2B-B0E9-A9AE-28C6436B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" y="1344069"/>
            <a:ext cx="190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E7E085-575B-1AEE-DE10-52E974D5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65" y="2938230"/>
            <a:ext cx="19050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97AB467-7E70-F704-A63C-ACC7696E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65" y="4541916"/>
            <a:ext cx="19050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15B0EF-F7E6-9C85-6EB1-277EA8BF7AB6}"/>
              </a:ext>
            </a:extLst>
          </p:cNvPr>
          <p:cNvSpPr txBox="1"/>
          <p:nvPr/>
        </p:nvSpPr>
        <p:spPr>
          <a:xfrm>
            <a:off x="230075" y="2012296"/>
            <a:ext cx="980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偏航角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俯仰角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横滚角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BDDADE1A-0FE4-B670-6F34-1DA95F6D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768" y="1161288"/>
            <a:ext cx="7136250" cy="2497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但想用欧拉角描述一个物体的旋转姿态，不仅得知道三个欧拉角的</a:t>
            </a:r>
            <a:r>
              <a:rPr lang="zh-CN" altLang="en-US" dirty="0">
                <a:highlight>
                  <a:srgbClr val="FFFF00"/>
                </a:highlight>
              </a:rPr>
              <a:t>数值</a:t>
            </a:r>
            <a:r>
              <a:rPr lang="zh-CN" altLang="en-US" dirty="0"/>
              <a:t>，三个轴的</a:t>
            </a:r>
            <a:r>
              <a:rPr lang="zh-CN" altLang="en-US" dirty="0">
                <a:highlight>
                  <a:srgbClr val="FFFF00"/>
                </a:highlight>
              </a:rPr>
              <a:t>旋转顺序</a:t>
            </a:r>
            <a:r>
              <a:rPr lang="zh-CN" altLang="en-US" dirty="0"/>
              <a:t>也很关键</a:t>
            </a:r>
            <a:endParaRPr lang="en-US" altLang="zh-CN" dirty="0"/>
          </a:p>
        </p:txBody>
      </p:sp>
      <p:pic>
        <p:nvPicPr>
          <p:cNvPr id="15" name="1698432201141">
            <a:hlinkClick r:id="" action="ppaction://media"/>
            <a:extLst>
              <a:ext uri="{FF2B5EF4-FFF2-40B4-BE49-F238E27FC236}">
                <a16:creationId xmlns:a16="http://schemas.microsoft.com/office/drawing/2014/main" id="{CBE0B216-AD66-F82B-676D-B09D69CD8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59936" y="2932085"/>
            <a:ext cx="6763463" cy="35224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CBFBF8-A1DA-EEDA-A61D-124E7772C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49" y="535006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1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万向死锁问题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1512460"/>
            <a:ext cx="11242788" cy="4603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由于欧拉角变换有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，故在某些情况下会发生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丢失自由度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</a:t>
            </a:r>
          </a:p>
        </p:txBody>
      </p:sp>
      <p:pic>
        <p:nvPicPr>
          <p:cNvPr id="3" name="1698434557656">
            <a:hlinkClick r:id="" action="ppaction://media"/>
            <a:extLst>
              <a:ext uri="{FF2B5EF4-FFF2-40B4-BE49-F238E27FC236}">
                <a16:creationId xmlns:a16="http://schemas.microsoft.com/office/drawing/2014/main" id="{06C5BBB1-57B3-75A8-5768-BAA3BE662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872" y="3336284"/>
            <a:ext cx="5977128" cy="2920855"/>
          </a:xfrm>
          <a:prstGeom prst="rect">
            <a:avLst/>
          </a:prstGeom>
        </p:spPr>
      </p:pic>
      <p:pic>
        <p:nvPicPr>
          <p:cNvPr id="5" name="1698434825437">
            <a:hlinkClick r:id="" action="ppaction://media"/>
            <a:extLst>
              <a:ext uri="{FF2B5EF4-FFF2-40B4-BE49-F238E27FC236}">
                <a16:creationId xmlns:a16="http://schemas.microsoft.com/office/drawing/2014/main" id="{ECEA1F5A-EC6F-9E04-7B6C-F1D49E6DC6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91656" y="3336284"/>
            <a:ext cx="5681472" cy="29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3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万向死锁问题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1512460"/>
            <a:ext cx="11242788" cy="4603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由于欧拉角变换有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，故在某些情况下会发生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丢失自由度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78AA35-87FA-08B5-FE5E-3FF334363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0" y="2979782"/>
            <a:ext cx="1400175" cy="1352550"/>
          </a:xfrm>
          <a:prstGeom prst="rect">
            <a:avLst/>
          </a:prstGeom>
        </p:spPr>
      </p:pic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27C1338B-5BE1-3FD8-7F18-D8892DE8ADA3}"/>
              </a:ext>
            </a:extLst>
          </p:cNvPr>
          <p:cNvSpPr/>
          <p:nvPr/>
        </p:nvSpPr>
        <p:spPr>
          <a:xfrm>
            <a:off x="1675447" y="2266550"/>
            <a:ext cx="3618929" cy="1426464"/>
          </a:xfrm>
          <a:prstGeom prst="wedgeEllipseCallout">
            <a:avLst>
              <a:gd name="adj1" fmla="val -51221"/>
              <a:gd name="adj2" fmla="val 392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不对啊，为什么</a:t>
            </a:r>
            <a:r>
              <a:rPr lang="en-US" altLang="zh-CN" dirty="0"/>
              <a:t>y</a:t>
            </a:r>
            <a:r>
              <a:rPr lang="zh-CN" altLang="en-US" dirty="0"/>
              <a:t>轴转动不能带动</a:t>
            </a:r>
            <a:r>
              <a:rPr lang="en-US" altLang="zh-CN" dirty="0"/>
              <a:t>x</a:t>
            </a:r>
            <a:r>
              <a:rPr lang="zh-CN" altLang="en-US" dirty="0"/>
              <a:t>轴动呢？</a:t>
            </a:r>
          </a:p>
        </p:txBody>
      </p:sp>
      <p:pic>
        <p:nvPicPr>
          <p:cNvPr id="9" name="1698435190375">
            <a:hlinkClick r:id="" action="ppaction://media"/>
            <a:extLst>
              <a:ext uri="{FF2B5EF4-FFF2-40B4-BE49-F238E27FC236}">
                <a16:creationId xmlns:a16="http://schemas.microsoft.com/office/drawing/2014/main" id="{14297F12-D085-CCB1-B9AC-22A8FF395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817" y="2266550"/>
            <a:ext cx="3293299" cy="271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万向死锁问题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1512460"/>
            <a:ext cx="11242788" cy="4603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由于欧拉角变换有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，故在某些情况下会发生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丢失自由度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变换的顺序是预先确定的顺序而非实际输入的顺序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78AA35-87FA-08B5-FE5E-3FF334363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0" y="2979782"/>
            <a:ext cx="1400175" cy="1352550"/>
          </a:xfrm>
          <a:prstGeom prst="rect">
            <a:avLst/>
          </a:prstGeom>
        </p:spPr>
      </p:pic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27C1338B-5BE1-3FD8-7F18-D8892DE8ADA3}"/>
              </a:ext>
            </a:extLst>
          </p:cNvPr>
          <p:cNvSpPr/>
          <p:nvPr/>
        </p:nvSpPr>
        <p:spPr>
          <a:xfrm>
            <a:off x="1675447" y="2266550"/>
            <a:ext cx="3618929" cy="1426464"/>
          </a:xfrm>
          <a:prstGeom prst="wedgeEllipseCallout">
            <a:avLst>
              <a:gd name="adj1" fmla="val -51221"/>
              <a:gd name="adj2" fmla="val 392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不对啊，为什么</a:t>
            </a:r>
            <a:r>
              <a:rPr lang="en-US" altLang="zh-CN" dirty="0"/>
              <a:t>y</a:t>
            </a:r>
            <a:r>
              <a:rPr lang="zh-CN" altLang="en-US" dirty="0"/>
              <a:t>轴转动不能带动</a:t>
            </a:r>
            <a:r>
              <a:rPr lang="en-US" altLang="zh-CN" dirty="0"/>
              <a:t>x</a:t>
            </a:r>
            <a:r>
              <a:rPr lang="zh-CN" altLang="en-US" dirty="0"/>
              <a:t>轴动呢？</a:t>
            </a:r>
          </a:p>
        </p:txBody>
      </p:sp>
      <p:pic>
        <p:nvPicPr>
          <p:cNvPr id="9" name="1698435190375">
            <a:hlinkClick r:id="" action="ppaction://media"/>
            <a:extLst>
              <a:ext uri="{FF2B5EF4-FFF2-40B4-BE49-F238E27FC236}">
                <a16:creationId xmlns:a16="http://schemas.microsoft.com/office/drawing/2014/main" id="{14297F12-D085-CCB1-B9AC-22A8FF395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817" y="2266550"/>
            <a:ext cx="3293299" cy="271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8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旋转矩阵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8A597A-ADBD-EEAC-77FE-2C8FF5C3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5" y="1639886"/>
            <a:ext cx="11242788" cy="4603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有没有什么办法能一次性描述所有轴的旋转变换呢？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1698435512297">
            <a:hlinkClick r:id="" action="ppaction://media"/>
            <a:extLst>
              <a:ext uri="{FF2B5EF4-FFF2-40B4-BE49-F238E27FC236}">
                <a16:creationId xmlns:a16="http://schemas.microsoft.com/office/drawing/2014/main" id="{6996C60A-8A79-88A8-799B-70ED93CCB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965" y="2523744"/>
            <a:ext cx="3981078" cy="32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4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4A96-25EF-3991-7AF3-D567298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5" y="23533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旋转矩阵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5DE01E-44B7-973E-5E11-57264281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5" y="2523744"/>
            <a:ext cx="3983587" cy="328790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964C519-E417-09DD-8530-B86C55BE1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257" y="5061457"/>
            <a:ext cx="5214439" cy="94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83271F5-1117-338A-BB41-AD45AD995620}"/>
              </a:ext>
            </a:extLst>
          </p:cNvPr>
          <p:cNvSpPr txBox="1"/>
          <p:nvPr/>
        </p:nvSpPr>
        <p:spPr>
          <a:xfrm>
            <a:off x="5017199" y="2430002"/>
            <a:ext cx="6455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我们假设某个单位正交基                </a:t>
            </a:r>
            <a:r>
              <a:rPr lang="zh-CN" altLang="en-US" b="0" i="0" dirty="0">
                <a:solidFill>
                  <a:srgbClr val="FFC000"/>
                </a:solidFill>
                <a:effectLst/>
                <a:latin typeface="-apple-system"/>
              </a:rPr>
              <a:t>经过一次旋转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变成了  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对于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同一个向量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a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，它在两基坐标系下的坐标分别为：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和                   ，则下列等式成立：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0C75B11-CC0A-2280-52F9-208F967D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85" y="2521720"/>
            <a:ext cx="7715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B96F53B-6F4A-1F42-1DDB-F30341A3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126" y="2512195"/>
            <a:ext cx="7715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A6B2BB0-4F88-9BF0-82C1-BE8A8BF32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401" y="3044433"/>
            <a:ext cx="85725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5080605-A26F-18B6-55B4-61D6C08B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44" y="3324225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DD7F1A7-9C50-4610-DCBF-25DB870EC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50" y="3820031"/>
            <a:ext cx="25908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头: 左弧形 15">
            <a:extLst>
              <a:ext uri="{FF2B5EF4-FFF2-40B4-BE49-F238E27FC236}">
                <a16:creationId xmlns:a16="http://schemas.microsoft.com/office/drawing/2014/main" id="{6B9FDC93-7581-F81A-2920-601F26A1D823}"/>
              </a:ext>
            </a:extLst>
          </p:cNvPr>
          <p:cNvSpPr/>
          <p:nvPr/>
        </p:nvSpPr>
        <p:spPr>
          <a:xfrm>
            <a:off x="5526119" y="4167694"/>
            <a:ext cx="650699" cy="120032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7C8CA6-44E1-9232-B747-72EB112D469B}"/>
              </a:ext>
            </a:extLst>
          </p:cNvPr>
          <p:cNvSpPr txBox="1"/>
          <p:nvPr/>
        </p:nvSpPr>
        <p:spPr>
          <a:xfrm>
            <a:off x="4796119" y="4432008"/>
            <a:ext cx="85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两侧同时左乘</a:t>
            </a:r>
            <a:endParaRPr lang="zh-CN" altLang="en-US" sz="1600" dirty="0"/>
          </a:p>
        </p:txBody>
      </p:sp>
      <p:pic>
        <p:nvPicPr>
          <p:cNvPr id="2072" name="Picture 24" descr="eq?%5Be_1%5ET%2Ce_2%5ET%2Ce_3%5ET%5D">
            <a:extLst>
              <a:ext uri="{FF2B5EF4-FFF2-40B4-BE49-F238E27FC236}">
                <a16:creationId xmlns:a16="http://schemas.microsoft.com/office/drawing/2014/main" id="{62658C65-5D87-48F9-AF00-50248115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19" y="5096890"/>
            <a:ext cx="80962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AD81D894-2CF9-A60E-2F2F-CF67865524A2}"/>
              </a:ext>
            </a:extLst>
          </p:cNvPr>
          <p:cNvSpPr txBox="1">
            <a:spLocks/>
          </p:cNvSpPr>
          <p:nvPr/>
        </p:nvSpPr>
        <p:spPr>
          <a:xfrm>
            <a:off x="230075" y="1639886"/>
            <a:ext cx="11242788" cy="4603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有没有什么办法能一次性描述所有轴的旋转变换呢？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7357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1283</Words>
  <Application>Microsoft Office PowerPoint</Application>
  <PresentationFormat>宽屏</PresentationFormat>
  <Paragraphs>188</Paragraphs>
  <Slides>29</Slides>
  <Notes>13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-apple-system</vt:lpstr>
      <vt:lpstr>等线</vt:lpstr>
      <vt:lpstr>等线 Light</vt:lpstr>
      <vt:lpstr>微软雅黑</vt:lpstr>
      <vt:lpstr>Arial</vt:lpstr>
      <vt:lpstr>Office 主题​​</vt:lpstr>
      <vt:lpstr>PowerPoint 演示文稿</vt:lpstr>
      <vt:lpstr>直角坐标系</vt:lpstr>
      <vt:lpstr>重要的坐标系</vt:lpstr>
      <vt:lpstr>欧拉角</vt:lpstr>
      <vt:lpstr>万向死锁问题</vt:lpstr>
      <vt:lpstr>万向死锁问题</vt:lpstr>
      <vt:lpstr>万向死锁问题</vt:lpstr>
      <vt:lpstr>旋转矩阵</vt:lpstr>
      <vt:lpstr>旋转矩阵</vt:lpstr>
      <vt:lpstr>旋转矩阵    R</vt:lpstr>
      <vt:lpstr>平移矩阵    t</vt:lpstr>
      <vt:lpstr>变换矩阵 T</vt:lpstr>
      <vt:lpstr>小结（喝口水）</vt:lpstr>
      <vt:lpstr>相机模型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小结（喝口水）</vt:lpstr>
      <vt:lpstr>姿态解算</vt:lpstr>
      <vt:lpstr>姿态解算</vt:lpstr>
      <vt:lpstr>PNP解算</vt:lpstr>
      <vt:lpstr>PNP应用</vt:lpstr>
      <vt:lpstr>小结（又喝水）</vt:lpstr>
      <vt:lpstr>课后作业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磊 李</dc:creator>
  <cp:lastModifiedBy>磊 李</cp:lastModifiedBy>
  <cp:revision>13</cp:revision>
  <dcterms:created xsi:type="dcterms:W3CDTF">2023-10-27T12:49:45Z</dcterms:created>
  <dcterms:modified xsi:type="dcterms:W3CDTF">2023-10-28T10:14:02Z</dcterms:modified>
</cp:coreProperties>
</file>